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1"/>
  </p:notesMasterIdLst>
  <p:handoutMasterIdLst>
    <p:handoutMasterId r:id="rId292"/>
  </p:handoutMasterIdLst>
  <p:sldIdLst>
    <p:sldId id="4176" r:id="rId2"/>
    <p:sldId id="4292" r:id="rId3"/>
    <p:sldId id="4235" r:id="rId4"/>
    <p:sldId id="4278" r:id="rId5"/>
    <p:sldId id="4279" r:id="rId6"/>
    <p:sldId id="4280" r:id="rId7"/>
    <p:sldId id="4282" r:id="rId8"/>
    <p:sldId id="4281" r:id="rId9"/>
    <p:sldId id="4284" r:id="rId10"/>
    <p:sldId id="4237" r:id="rId11"/>
    <p:sldId id="2898" r:id="rId12"/>
    <p:sldId id="4283" r:id="rId13"/>
    <p:sldId id="4285" r:id="rId14"/>
    <p:sldId id="4277" r:id="rId15"/>
    <p:sldId id="4286" r:id="rId16"/>
    <p:sldId id="4239" r:id="rId17"/>
    <p:sldId id="4238" r:id="rId18"/>
    <p:sldId id="4240" r:id="rId19"/>
    <p:sldId id="4287" r:id="rId20"/>
    <p:sldId id="4288" r:id="rId21"/>
    <p:sldId id="4241" r:id="rId22"/>
    <p:sldId id="4242" r:id="rId23"/>
    <p:sldId id="4243" r:id="rId24"/>
    <p:sldId id="4244" r:id="rId25"/>
    <p:sldId id="4245" r:id="rId26"/>
    <p:sldId id="4246" r:id="rId27"/>
    <p:sldId id="4247" r:id="rId28"/>
    <p:sldId id="4248" r:id="rId29"/>
    <p:sldId id="4249" r:id="rId30"/>
    <p:sldId id="4250" r:id="rId31"/>
    <p:sldId id="4251" r:id="rId32"/>
    <p:sldId id="4252" r:id="rId33"/>
    <p:sldId id="4253" r:id="rId34"/>
    <p:sldId id="4254" r:id="rId35"/>
    <p:sldId id="4255" r:id="rId36"/>
    <p:sldId id="4256" r:id="rId37"/>
    <p:sldId id="4290" r:id="rId38"/>
    <p:sldId id="4257" r:id="rId39"/>
    <p:sldId id="4258" r:id="rId40"/>
    <p:sldId id="2922" r:id="rId41"/>
    <p:sldId id="4293" r:id="rId42"/>
    <p:sldId id="4289" r:id="rId43"/>
    <p:sldId id="4291" r:id="rId44"/>
    <p:sldId id="4294" r:id="rId45"/>
    <p:sldId id="4295" r:id="rId46"/>
    <p:sldId id="4304" r:id="rId47"/>
    <p:sldId id="4300" r:id="rId48"/>
    <p:sldId id="4228" r:id="rId49"/>
    <p:sldId id="4229" r:id="rId50"/>
    <p:sldId id="4230" r:id="rId51"/>
    <p:sldId id="4231" r:id="rId52"/>
    <p:sldId id="4301" r:id="rId53"/>
    <p:sldId id="4302" r:id="rId54"/>
    <p:sldId id="4232" r:id="rId55"/>
    <p:sldId id="4303" r:id="rId56"/>
    <p:sldId id="4234" r:id="rId57"/>
    <p:sldId id="4260" r:id="rId58"/>
    <p:sldId id="4297" r:id="rId59"/>
    <p:sldId id="4261" r:id="rId60"/>
    <p:sldId id="4262" r:id="rId61"/>
    <p:sldId id="4263" r:id="rId62"/>
    <p:sldId id="4264" r:id="rId63"/>
    <p:sldId id="4265" r:id="rId64"/>
    <p:sldId id="4266" r:id="rId65"/>
    <p:sldId id="4267" r:id="rId66"/>
    <p:sldId id="4298" r:id="rId67"/>
    <p:sldId id="4268" r:id="rId68"/>
    <p:sldId id="4296" r:id="rId69"/>
    <p:sldId id="4299" r:id="rId70"/>
    <p:sldId id="4270" r:id="rId71"/>
    <p:sldId id="4271" r:id="rId72"/>
    <p:sldId id="4272" r:id="rId73"/>
    <p:sldId id="4273" r:id="rId74"/>
    <p:sldId id="2951" r:id="rId75"/>
    <p:sldId id="3008" r:id="rId76"/>
    <p:sldId id="2954" r:id="rId77"/>
    <p:sldId id="2956" r:id="rId78"/>
    <p:sldId id="2958" r:id="rId79"/>
    <p:sldId id="2957" r:id="rId80"/>
    <p:sldId id="2959" r:id="rId81"/>
    <p:sldId id="2960" r:id="rId82"/>
    <p:sldId id="2961" r:id="rId83"/>
    <p:sldId id="2962" r:id="rId84"/>
    <p:sldId id="2963" r:id="rId85"/>
    <p:sldId id="2964" r:id="rId86"/>
    <p:sldId id="2965" r:id="rId87"/>
    <p:sldId id="2966" r:id="rId88"/>
    <p:sldId id="2967" r:id="rId89"/>
    <p:sldId id="2968" r:id="rId90"/>
    <p:sldId id="2969" r:id="rId91"/>
    <p:sldId id="2970" r:id="rId92"/>
    <p:sldId id="2971" r:id="rId93"/>
    <p:sldId id="2972" r:id="rId94"/>
    <p:sldId id="2973" r:id="rId95"/>
    <p:sldId id="2974" r:id="rId96"/>
    <p:sldId id="2975" r:id="rId97"/>
    <p:sldId id="2976" r:id="rId98"/>
    <p:sldId id="2977" r:id="rId99"/>
    <p:sldId id="2978" r:id="rId100"/>
    <p:sldId id="2980" r:id="rId101"/>
    <p:sldId id="2979" r:id="rId102"/>
    <p:sldId id="2981" r:id="rId103"/>
    <p:sldId id="2982" r:id="rId104"/>
    <p:sldId id="2983" r:id="rId105"/>
    <p:sldId id="2984" r:id="rId106"/>
    <p:sldId id="2989" r:id="rId107"/>
    <p:sldId id="3009" r:id="rId108"/>
    <p:sldId id="3007" r:id="rId109"/>
    <p:sldId id="4274" r:id="rId110"/>
    <p:sldId id="2952" r:id="rId111"/>
    <p:sldId id="2953" r:id="rId112"/>
    <p:sldId id="4275" r:id="rId113"/>
    <p:sldId id="2988" r:id="rId114"/>
    <p:sldId id="2986" r:id="rId115"/>
    <p:sldId id="2987" r:id="rId116"/>
    <p:sldId id="2990" r:id="rId117"/>
    <p:sldId id="4276" r:id="rId118"/>
    <p:sldId id="2991" r:id="rId119"/>
    <p:sldId id="2992" r:id="rId120"/>
    <p:sldId id="2993" r:id="rId121"/>
    <p:sldId id="2994" r:id="rId122"/>
    <p:sldId id="2995" r:id="rId123"/>
    <p:sldId id="3002" r:id="rId124"/>
    <p:sldId id="2999" r:id="rId125"/>
    <p:sldId id="3004" r:id="rId126"/>
    <p:sldId id="3003" r:id="rId127"/>
    <p:sldId id="3005" r:id="rId128"/>
    <p:sldId id="2659" r:id="rId129"/>
    <p:sldId id="2660" r:id="rId130"/>
    <p:sldId id="2661" r:id="rId131"/>
    <p:sldId id="2662" r:id="rId132"/>
    <p:sldId id="2663" r:id="rId133"/>
    <p:sldId id="2668" r:id="rId134"/>
    <p:sldId id="2669" r:id="rId135"/>
    <p:sldId id="2670" r:id="rId136"/>
    <p:sldId id="2671" r:id="rId137"/>
    <p:sldId id="2901" r:id="rId138"/>
    <p:sldId id="2902" r:id="rId139"/>
    <p:sldId id="2903" r:id="rId140"/>
    <p:sldId id="2904" r:id="rId141"/>
    <p:sldId id="2920" r:id="rId142"/>
    <p:sldId id="2672" r:id="rId143"/>
    <p:sldId id="2673" r:id="rId144"/>
    <p:sldId id="2872" r:id="rId145"/>
    <p:sldId id="2873" r:id="rId146"/>
    <p:sldId id="2921" r:id="rId147"/>
    <p:sldId id="2874" r:id="rId148"/>
    <p:sldId id="2875" r:id="rId149"/>
    <p:sldId id="2664" r:id="rId150"/>
    <p:sldId id="2674" r:id="rId151"/>
    <p:sldId id="2696" r:id="rId152"/>
    <p:sldId id="2698" r:id="rId153"/>
    <p:sldId id="2677" r:id="rId154"/>
    <p:sldId id="2688" r:id="rId155"/>
    <p:sldId id="2877" r:id="rId156"/>
    <p:sldId id="2878" r:id="rId157"/>
    <p:sldId id="2918" r:id="rId158"/>
    <p:sldId id="2879" r:id="rId159"/>
    <p:sldId id="2880" r:id="rId160"/>
    <p:sldId id="2881" r:id="rId161"/>
    <p:sldId id="2882" r:id="rId162"/>
    <p:sldId id="2883" r:id="rId163"/>
    <p:sldId id="2884" r:id="rId164"/>
    <p:sldId id="2885" r:id="rId165"/>
    <p:sldId id="2886" r:id="rId166"/>
    <p:sldId id="2887" r:id="rId167"/>
    <p:sldId id="2888" r:id="rId168"/>
    <p:sldId id="2889" r:id="rId169"/>
    <p:sldId id="2890" r:id="rId170"/>
    <p:sldId id="2891" r:id="rId171"/>
    <p:sldId id="2892" r:id="rId172"/>
    <p:sldId id="2893" r:id="rId173"/>
    <p:sldId id="2894" r:id="rId174"/>
    <p:sldId id="2895" r:id="rId175"/>
    <p:sldId id="2896" r:id="rId176"/>
    <p:sldId id="2906" r:id="rId177"/>
    <p:sldId id="2907" r:id="rId178"/>
    <p:sldId id="2908" r:id="rId179"/>
    <p:sldId id="2909" r:id="rId180"/>
    <p:sldId id="2910" r:id="rId181"/>
    <p:sldId id="2911" r:id="rId182"/>
    <p:sldId id="2912" r:id="rId183"/>
    <p:sldId id="2913" r:id="rId184"/>
    <p:sldId id="2914" r:id="rId185"/>
    <p:sldId id="2915" r:id="rId186"/>
    <p:sldId id="2916" r:id="rId187"/>
    <p:sldId id="2919" r:id="rId188"/>
    <p:sldId id="2897" r:id="rId189"/>
    <p:sldId id="2905" r:id="rId190"/>
    <p:sldId id="2917" r:id="rId191"/>
    <p:sldId id="2900" r:id="rId192"/>
    <p:sldId id="2876" r:id="rId193"/>
    <p:sldId id="2675" r:id="rId194"/>
    <p:sldId id="2680" r:id="rId195"/>
    <p:sldId id="2689" r:id="rId196"/>
    <p:sldId id="2681" r:id="rId197"/>
    <p:sldId id="2899" r:id="rId198"/>
    <p:sldId id="2678" r:id="rId199"/>
    <p:sldId id="2923" r:id="rId200"/>
    <p:sldId id="2701" r:id="rId201"/>
    <p:sldId id="2926" r:id="rId202"/>
    <p:sldId id="2927" r:id="rId203"/>
    <p:sldId id="2928" r:id="rId204"/>
    <p:sldId id="2929" r:id="rId205"/>
    <p:sldId id="2930" r:id="rId206"/>
    <p:sldId id="2937" r:id="rId207"/>
    <p:sldId id="2938" r:id="rId208"/>
    <p:sldId id="2788" r:id="rId209"/>
    <p:sldId id="2778" r:id="rId210"/>
    <p:sldId id="2779" r:id="rId211"/>
    <p:sldId id="2780" r:id="rId212"/>
    <p:sldId id="2781" r:id="rId213"/>
    <p:sldId id="2782" r:id="rId214"/>
    <p:sldId id="2783" r:id="rId215"/>
    <p:sldId id="2784" r:id="rId216"/>
    <p:sldId id="2785" r:id="rId217"/>
    <p:sldId id="2786" r:id="rId218"/>
    <p:sldId id="2787" r:id="rId219"/>
    <p:sldId id="2752" r:id="rId220"/>
    <p:sldId id="2771" r:id="rId221"/>
    <p:sldId id="2676" r:id="rId222"/>
    <p:sldId id="2924" r:id="rId223"/>
    <p:sldId id="2925" r:id="rId224"/>
    <p:sldId id="2682" r:id="rId225"/>
    <p:sldId id="2942" r:id="rId226"/>
    <p:sldId id="2943" r:id="rId227"/>
    <p:sldId id="2690" r:id="rId228"/>
    <p:sldId id="2002" r:id="rId229"/>
    <p:sldId id="2751" r:id="rId230"/>
    <p:sldId id="2941" r:id="rId231"/>
    <p:sldId id="2940" r:id="rId232"/>
    <p:sldId id="2041" r:id="rId233"/>
    <p:sldId id="2934" r:id="rId234"/>
    <p:sldId id="2935" r:id="rId235"/>
    <p:sldId id="2936" r:id="rId236"/>
    <p:sldId id="2745" r:id="rId237"/>
    <p:sldId id="2932" r:id="rId238"/>
    <p:sldId id="2746" r:id="rId239"/>
    <p:sldId id="2747" r:id="rId240"/>
    <p:sldId id="2748" r:id="rId241"/>
    <p:sldId id="2749" r:id="rId242"/>
    <p:sldId id="2933" r:id="rId243"/>
    <p:sldId id="2721" r:id="rId244"/>
    <p:sldId id="2722" r:id="rId245"/>
    <p:sldId id="2945" r:id="rId246"/>
    <p:sldId id="4216" r:id="rId247"/>
    <p:sldId id="4217" r:id="rId248"/>
    <p:sldId id="4220" r:id="rId249"/>
    <p:sldId id="2808" r:id="rId250"/>
    <p:sldId id="2867" r:id="rId251"/>
    <p:sldId id="2842" r:id="rId252"/>
    <p:sldId id="2843" r:id="rId253"/>
    <p:sldId id="2844" r:id="rId254"/>
    <p:sldId id="2852" r:id="rId255"/>
    <p:sldId id="2853" r:id="rId256"/>
    <p:sldId id="2854" r:id="rId257"/>
    <p:sldId id="2855" r:id="rId258"/>
    <p:sldId id="2856" r:id="rId259"/>
    <p:sldId id="2857" r:id="rId260"/>
    <p:sldId id="2858" r:id="rId261"/>
    <p:sldId id="2859" r:id="rId262"/>
    <p:sldId id="2860" r:id="rId263"/>
    <p:sldId id="2861" r:id="rId264"/>
    <p:sldId id="2862" r:id="rId265"/>
    <p:sldId id="2863" r:id="rId266"/>
    <p:sldId id="2864" r:id="rId267"/>
    <p:sldId id="2812" r:id="rId268"/>
    <p:sldId id="2813" r:id="rId269"/>
    <p:sldId id="2871" r:id="rId270"/>
    <p:sldId id="4218" r:id="rId271"/>
    <p:sldId id="4221" r:id="rId272"/>
    <p:sldId id="4219" r:id="rId273"/>
    <p:sldId id="4222" r:id="rId274"/>
    <p:sldId id="4223" r:id="rId275"/>
    <p:sldId id="2939" r:id="rId276"/>
    <p:sldId id="4206" r:id="rId277"/>
    <p:sldId id="2946" r:id="rId278"/>
    <p:sldId id="2950" r:id="rId279"/>
    <p:sldId id="4210" r:id="rId280"/>
    <p:sldId id="4207" r:id="rId281"/>
    <p:sldId id="4213" r:id="rId282"/>
    <p:sldId id="4214" r:id="rId283"/>
    <p:sldId id="4209" r:id="rId284"/>
    <p:sldId id="4211" r:id="rId285"/>
    <p:sldId id="4212" r:id="rId286"/>
    <p:sldId id="2949" r:id="rId287"/>
    <p:sldId id="2947" r:id="rId288"/>
    <p:sldId id="2944" r:id="rId289"/>
    <p:sldId id="4215" r:id="rId2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09" id="{BE0C1EA7-B4DF-4380-B0C7-F91B219B095B}">
          <p14:sldIdLst>
            <p14:sldId id="4176"/>
            <p14:sldId id="4292"/>
            <p14:sldId id="4235"/>
            <p14:sldId id="4278"/>
            <p14:sldId id="4279"/>
            <p14:sldId id="4280"/>
            <p14:sldId id="4282"/>
            <p14:sldId id="4281"/>
            <p14:sldId id="4284"/>
            <p14:sldId id="4237"/>
            <p14:sldId id="2898"/>
            <p14:sldId id="4283"/>
            <p14:sldId id="4285"/>
            <p14:sldId id="4277"/>
            <p14:sldId id="4286"/>
            <p14:sldId id="4239"/>
            <p14:sldId id="4238"/>
            <p14:sldId id="4240"/>
            <p14:sldId id="4287"/>
            <p14:sldId id="4288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250"/>
            <p14:sldId id="4251"/>
            <p14:sldId id="4252"/>
            <p14:sldId id="4253"/>
            <p14:sldId id="4254"/>
            <p14:sldId id="4255"/>
            <p14:sldId id="4256"/>
            <p14:sldId id="4290"/>
            <p14:sldId id="4257"/>
            <p14:sldId id="4258"/>
            <p14:sldId id="2922"/>
            <p14:sldId id="4293"/>
            <p14:sldId id="4289"/>
            <p14:sldId id="4291"/>
            <p14:sldId id="4294"/>
            <p14:sldId id="4295"/>
            <p14:sldId id="4304"/>
            <p14:sldId id="4300"/>
            <p14:sldId id="4228"/>
            <p14:sldId id="4229"/>
            <p14:sldId id="4230"/>
            <p14:sldId id="4231"/>
            <p14:sldId id="4301"/>
            <p14:sldId id="4302"/>
            <p14:sldId id="4232"/>
            <p14:sldId id="4303"/>
            <p14:sldId id="4234"/>
            <p14:sldId id="4260"/>
            <p14:sldId id="4297"/>
            <p14:sldId id="4261"/>
            <p14:sldId id="4262"/>
            <p14:sldId id="4263"/>
            <p14:sldId id="4264"/>
            <p14:sldId id="4265"/>
            <p14:sldId id="4266"/>
            <p14:sldId id="4267"/>
            <p14:sldId id="4298"/>
            <p14:sldId id="4268"/>
            <p14:sldId id="4296"/>
            <p14:sldId id="4299"/>
            <p14:sldId id="4270"/>
            <p14:sldId id="4271"/>
            <p14:sldId id="4272"/>
            <p14:sldId id="4273"/>
            <p14:sldId id="2951"/>
            <p14:sldId id="3008"/>
            <p14:sldId id="2954"/>
            <p14:sldId id="2956"/>
            <p14:sldId id="2958"/>
            <p14:sldId id="2957"/>
            <p14:sldId id="2959"/>
            <p14:sldId id="2960"/>
            <p14:sldId id="2961"/>
            <p14:sldId id="2962"/>
            <p14:sldId id="2963"/>
            <p14:sldId id="2964"/>
            <p14:sldId id="2965"/>
            <p14:sldId id="2966"/>
            <p14:sldId id="2967"/>
            <p14:sldId id="2968"/>
            <p14:sldId id="2969"/>
            <p14:sldId id="2970"/>
            <p14:sldId id="2971"/>
            <p14:sldId id="2972"/>
            <p14:sldId id="2973"/>
            <p14:sldId id="2974"/>
            <p14:sldId id="2975"/>
            <p14:sldId id="2976"/>
            <p14:sldId id="2977"/>
            <p14:sldId id="2978"/>
            <p14:sldId id="2980"/>
            <p14:sldId id="2979"/>
            <p14:sldId id="2981"/>
            <p14:sldId id="2982"/>
            <p14:sldId id="2983"/>
            <p14:sldId id="2984"/>
            <p14:sldId id="2989"/>
            <p14:sldId id="3009"/>
            <p14:sldId id="3007"/>
            <p14:sldId id="4274"/>
            <p14:sldId id="2952"/>
            <p14:sldId id="2953"/>
            <p14:sldId id="4275"/>
            <p14:sldId id="2988"/>
            <p14:sldId id="2986"/>
            <p14:sldId id="2987"/>
            <p14:sldId id="2990"/>
            <p14:sldId id="4276"/>
            <p14:sldId id="2991"/>
            <p14:sldId id="2992"/>
            <p14:sldId id="2993"/>
            <p14:sldId id="2994"/>
            <p14:sldId id="2995"/>
            <p14:sldId id="3002"/>
            <p14:sldId id="2999"/>
            <p14:sldId id="3004"/>
            <p14:sldId id="3003"/>
            <p14:sldId id="3005"/>
          </p14:sldIdLst>
        </p14:section>
        <p14:section name="Week08" id="{28CA50D9-EB62-D64A-87DF-D3BB3C0C7B88}">
          <p14:sldIdLst>
            <p14:sldId id="2659"/>
            <p14:sldId id="2660"/>
            <p14:sldId id="2661"/>
            <p14:sldId id="2662"/>
            <p14:sldId id="2663"/>
            <p14:sldId id="2668"/>
            <p14:sldId id="2669"/>
            <p14:sldId id="2670"/>
            <p14:sldId id="2671"/>
            <p14:sldId id="2901"/>
            <p14:sldId id="2902"/>
            <p14:sldId id="2903"/>
            <p14:sldId id="2904"/>
            <p14:sldId id="2920"/>
            <p14:sldId id="2672"/>
            <p14:sldId id="2673"/>
            <p14:sldId id="2872"/>
            <p14:sldId id="2873"/>
            <p14:sldId id="2921"/>
            <p14:sldId id="2874"/>
            <p14:sldId id="2875"/>
            <p14:sldId id="2664"/>
            <p14:sldId id="2674"/>
            <p14:sldId id="2696"/>
            <p14:sldId id="2698"/>
            <p14:sldId id="2677"/>
            <p14:sldId id="2688"/>
            <p14:sldId id="2877"/>
            <p14:sldId id="2878"/>
            <p14:sldId id="2918"/>
            <p14:sldId id="2879"/>
            <p14:sldId id="2880"/>
            <p14:sldId id="2881"/>
            <p14:sldId id="2882"/>
            <p14:sldId id="2883"/>
            <p14:sldId id="2884"/>
            <p14:sldId id="2885"/>
            <p14:sldId id="2886"/>
            <p14:sldId id="2887"/>
            <p14:sldId id="2888"/>
            <p14:sldId id="2889"/>
            <p14:sldId id="2890"/>
            <p14:sldId id="2891"/>
            <p14:sldId id="2892"/>
            <p14:sldId id="2893"/>
            <p14:sldId id="2894"/>
            <p14:sldId id="2895"/>
            <p14:sldId id="2896"/>
            <p14:sldId id="2906"/>
            <p14:sldId id="2907"/>
            <p14:sldId id="2908"/>
            <p14:sldId id="2909"/>
            <p14:sldId id="2910"/>
            <p14:sldId id="2911"/>
            <p14:sldId id="2912"/>
            <p14:sldId id="2913"/>
            <p14:sldId id="2914"/>
            <p14:sldId id="2915"/>
            <p14:sldId id="2916"/>
            <p14:sldId id="2919"/>
            <p14:sldId id="2897"/>
            <p14:sldId id="2905"/>
            <p14:sldId id="2917"/>
            <p14:sldId id="2900"/>
            <p14:sldId id="2876"/>
            <p14:sldId id="2675"/>
            <p14:sldId id="2680"/>
            <p14:sldId id="2689"/>
            <p14:sldId id="2681"/>
            <p14:sldId id="2899"/>
            <p14:sldId id="2678"/>
            <p14:sldId id="2923"/>
            <p14:sldId id="2701"/>
            <p14:sldId id="2926"/>
            <p14:sldId id="2927"/>
            <p14:sldId id="2928"/>
            <p14:sldId id="2929"/>
            <p14:sldId id="2930"/>
            <p14:sldId id="2937"/>
            <p14:sldId id="2938"/>
            <p14:sldId id="2788"/>
            <p14:sldId id="2778"/>
            <p14:sldId id="2779"/>
            <p14:sldId id="2780"/>
            <p14:sldId id="2781"/>
            <p14:sldId id="2782"/>
            <p14:sldId id="2783"/>
            <p14:sldId id="2784"/>
            <p14:sldId id="2785"/>
            <p14:sldId id="2786"/>
            <p14:sldId id="2787"/>
            <p14:sldId id="2752"/>
            <p14:sldId id="2771"/>
            <p14:sldId id="2676"/>
            <p14:sldId id="2924"/>
            <p14:sldId id="2925"/>
            <p14:sldId id="2682"/>
            <p14:sldId id="2942"/>
            <p14:sldId id="2943"/>
            <p14:sldId id="2690"/>
            <p14:sldId id="2002"/>
            <p14:sldId id="2751"/>
            <p14:sldId id="2941"/>
            <p14:sldId id="2940"/>
            <p14:sldId id="2041"/>
            <p14:sldId id="2934"/>
            <p14:sldId id="2935"/>
            <p14:sldId id="2936"/>
            <p14:sldId id="2745"/>
            <p14:sldId id="2932"/>
            <p14:sldId id="2746"/>
            <p14:sldId id="2747"/>
            <p14:sldId id="2748"/>
            <p14:sldId id="2749"/>
            <p14:sldId id="2933"/>
            <p14:sldId id="2721"/>
            <p14:sldId id="2722"/>
            <p14:sldId id="2945"/>
            <p14:sldId id="4216"/>
            <p14:sldId id="4217"/>
            <p14:sldId id="4220"/>
            <p14:sldId id="2808"/>
            <p14:sldId id="2867"/>
            <p14:sldId id="2842"/>
            <p14:sldId id="2843"/>
            <p14:sldId id="2844"/>
            <p14:sldId id="2852"/>
            <p14:sldId id="2853"/>
            <p14:sldId id="2854"/>
            <p14:sldId id="2855"/>
            <p14:sldId id="2856"/>
            <p14:sldId id="2857"/>
            <p14:sldId id="2858"/>
            <p14:sldId id="2859"/>
            <p14:sldId id="2860"/>
            <p14:sldId id="2861"/>
            <p14:sldId id="2862"/>
            <p14:sldId id="2863"/>
            <p14:sldId id="2864"/>
            <p14:sldId id="2812"/>
            <p14:sldId id="2813"/>
            <p14:sldId id="2871"/>
            <p14:sldId id="4218"/>
            <p14:sldId id="4221"/>
            <p14:sldId id="4219"/>
            <p14:sldId id="4222"/>
            <p14:sldId id="4223"/>
            <p14:sldId id="2939"/>
            <p14:sldId id="4206"/>
            <p14:sldId id="2946"/>
            <p14:sldId id="2950"/>
            <p14:sldId id="4210"/>
            <p14:sldId id="4207"/>
            <p14:sldId id="4213"/>
            <p14:sldId id="4214"/>
            <p14:sldId id="4209"/>
            <p14:sldId id="4211"/>
            <p14:sldId id="4212"/>
            <p14:sldId id="2949"/>
            <p14:sldId id="2947"/>
            <p14:sldId id="2944"/>
            <p14:sldId id="42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E5A"/>
    <a:srgbClr val="00007F"/>
    <a:srgbClr val="F80B8D"/>
    <a:srgbClr val="007B00"/>
    <a:srgbClr val="04A6ED"/>
    <a:srgbClr val="0432FF"/>
    <a:srgbClr val="00D26A"/>
    <a:srgbClr val="7121FF"/>
    <a:srgbClr val="F3E8B2"/>
    <a:srgbClr val="EDF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994" autoAdjust="0"/>
  </p:normalViewPr>
  <p:slideViewPr>
    <p:cSldViewPr snapToGrid="0" snapToObjects="1">
      <p:cViewPr>
        <p:scale>
          <a:sx n="110" d="100"/>
          <a:sy n="110" d="100"/>
        </p:scale>
        <p:origin x="664" y="10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850"/>
    </p:cViewPr>
  </p:sorterViewPr>
  <p:notesViewPr>
    <p:cSldViewPr snapToGrid="0" snapToObjects="1">
      <p:cViewPr varScale="1">
        <p:scale>
          <a:sx n="97" d="100"/>
          <a:sy n="97" d="100"/>
        </p:scale>
        <p:origin x="3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bern/Desktop/mac-repo/midterm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'ps-3'!$B$1:$B$69</cx:f>
        <cx:lvl ptCount="69" formatCode="General">
          <cx:pt idx="0">94</cx:pt>
          <cx:pt idx="1">53</cx:pt>
          <cx:pt idx="2">97</cx:pt>
          <cx:pt idx="3">91</cx:pt>
          <cx:pt idx="4">80</cx:pt>
          <cx:pt idx="5">92</cx:pt>
          <cx:pt idx="6">98</cx:pt>
          <cx:pt idx="7">80</cx:pt>
          <cx:pt idx="8">91</cx:pt>
          <cx:pt idx="9">97</cx:pt>
          <cx:pt idx="10">100</cx:pt>
          <cx:pt idx="11">100</cx:pt>
          <cx:pt idx="12">93</cx:pt>
          <cx:pt idx="13">96</cx:pt>
          <cx:pt idx="14">78</cx:pt>
          <cx:pt idx="15">95</cx:pt>
          <cx:pt idx="16">31</cx:pt>
          <cx:pt idx="17">79</cx:pt>
          <cx:pt idx="18">92</cx:pt>
          <cx:pt idx="19">83</cx:pt>
          <cx:pt idx="20">89</cx:pt>
          <cx:pt idx="21">100</cx:pt>
          <cx:pt idx="22">68</cx:pt>
          <cx:pt idx="23">93</cx:pt>
          <cx:pt idx="24">67</cx:pt>
          <cx:pt idx="25">70</cx:pt>
          <cx:pt idx="26">88</cx:pt>
          <cx:pt idx="27">99</cx:pt>
          <cx:pt idx="28">100</cx:pt>
          <cx:pt idx="29">62</cx:pt>
          <cx:pt idx="30">99</cx:pt>
          <cx:pt idx="31">78</cx:pt>
          <cx:pt idx="32">79</cx:pt>
          <cx:pt idx="33">87</cx:pt>
          <cx:pt idx="34">93</cx:pt>
          <cx:pt idx="35">89</cx:pt>
          <cx:pt idx="36">99</cx:pt>
          <cx:pt idx="37">96</cx:pt>
          <cx:pt idx="38">88</cx:pt>
          <cx:pt idx="39">91</cx:pt>
          <cx:pt idx="40">84</cx:pt>
          <cx:pt idx="41">92</cx:pt>
          <cx:pt idx="42">96</cx:pt>
          <cx:pt idx="43">95</cx:pt>
          <cx:pt idx="44">97</cx:pt>
          <cx:pt idx="45">99</cx:pt>
          <cx:pt idx="46">100</cx:pt>
          <cx:pt idx="47">59</cx:pt>
          <cx:pt idx="48">88</cx:pt>
          <cx:pt idx="49">74</cx:pt>
          <cx:pt idx="50">101</cx:pt>
          <cx:pt idx="51">90</cx:pt>
          <cx:pt idx="52">34</cx:pt>
          <cx:pt idx="53">92</cx:pt>
          <cx:pt idx="54">74</cx:pt>
          <cx:pt idx="55">87</cx:pt>
          <cx:pt idx="56">100</cx:pt>
          <cx:pt idx="57">98</cx:pt>
          <cx:pt idx="58">85</cx:pt>
          <cx:pt idx="59">44</cx:pt>
          <cx:pt idx="60">90</cx:pt>
          <cx:pt idx="61">95</cx:pt>
          <cx:pt idx="62">51</cx:pt>
          <cx:pt idx="63">100</cx:pt>
          <cx:pt idx="64">96</cx:pt>
          <cx:pt idx="65">96</cx:pt>
          <cx:pt idx="66">99</cx:pt>
          <cx:pt idx="67">89</cx:pt>
          <cx:pt idx="68">100</cx:pt>
        </cx:lvl>
      </cx:numDim>
    </cx:data>
  </cx:chartData>
  <cx:chart>
    <cx:plotArea>
      <cx:plotAreaRegion>
        <cx:series layoutId="clusteredColumn" uniqueId="{6DAE45FC-9A54-F64A-9FDB-8BFA3FB26734}">
          <cx:dataPt idx="0">
            <cx:spPr>
              <a:solidFill>
                <a:srgbClr val="AE81FF"/>
              </a:solidFill>
            </cx:spPr>
          </cx:dataPt>
          <cx:dataPt idx="1">
            <cx:spPr>
              <a:solidFill>
                <a:srgbClr val="AE81FF"/>
              </a:solidFill>
            </cx:spPr>
          </cx:dataPt>
          <cx:dataPt idx="2">
            <cx:spPr>
              <a:solidFill>
                <a:srgbClr val="AE81FF"/>
              </a:solidFill>
            </cx:spPr>
          </cx:dataPt>
          <cx:dataPt idx="3">
            <cx:spPr>
              <a:solidFill>
                <a:srgbClr val="66D9ED"/>
              </a:solidFill>
            </cx:spPr>
          </cx:dataPt>
          <cx:dataPt idx="4">
            <cx:spPr>
              <a:solidFill>
                <a:srgbClr val="66D9ED"/>
              </a:solidFill>
            </cx:spPr>
          </cx:dataPt>
          <cx:dataPt idx="5">
            <cx:spPr>
              <a:solidFill>
                <a:srgbClr val="A6E22E"/>
              </a:solidFill>
            </cx:spPr>
          </cx:dataPt>
          <cx:dataPt idx="6">
            <cx:spPr>
              <a:solidFill>
                <a:srgbClr val="A6E22E"/>
              </a:solidFill>
            </cx:spPr>
          </cx:dataPt>
          <cx:dataPt idx="7">
            <cx:spPr>
              <a:solidFill>
                <a:srgbClr val="FD971F"/>
              </a:solidFill>
            </cx:spPr>
          </cx:dataPt>
          <cx:dataPt idx="8">
            <cx:spPr>
              <a:solidFill>
                <a:srgbClr val="FD971F"/>
              </a:solidFill>
            </cx:spPr>
          </cx:dataPt>
          <cx:dataPt idx="10"/>
          <cx:dataPt idx="11">
            <cx:spPr>
              <a:solidFill>
                <a:srgbClr val="F92671"/>
              </a:solidFill>
            </cx:spPr>
          </cx:dataPt>
          <cx:dataId val="0"/>
          <cx:layoutPr>
            <cx:binning intervalClosed="r" underflow="49" overflow="99">
              <cx:binSize val="5"/>
            </cx:binning>
          </cx:layoutPr>
        </cx:series>
      </cx:plotAreaRegion>
      <cx:axis id="0">
        <cx:catScaling gapWidth="0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0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DE-6AFB-7B42-B89D-CD8E93E79A8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C4E7A-80A7-5241-AF5C-0BCAFE71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000C-FE29-2AED-E497-C6386ED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803E9-5868-5AA2-9130-B1FCC0255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2A06-2F1D-F083-AE3A-E8139618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5BB0-78DD-6803-86DF-47EC851C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2054-BE90-7150-34AD-DBFD81471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8626A-DDAB-CC01-5C7C-DEE35809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1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A1-2D23-0C14-ECA1-9F10648B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4E343-627D-83D4-B540-797C6AC93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D677-9B7C-3CFF-4F5F-E3CF9B28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0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00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DB34C-A1CA-EC0E-2233-20F47B557B83}"/>
              </a:ext>
            </a:extLst>
          </p:cNvPr>
          <p:cNvSpPr txBox="1"/>
          <p:nvPr userDrawn="1"/>
        </p:nvSpPr>
        <p:spPr>
          <a:xfrm>
            <a:off x="1996079" y="15990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0" i="0" u="none" strike="noStrike" kern="1200" cap="none" spc="300" normalizeH="0" baseline="0" noProof="0">
                <a:ln w="0"/>
                <a:solidFill>
                  <a:srgbClr val="712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Segoe UI Emoji" panose="020B0502040204020203" pitchFamily="34" charset="0"/>
                <a:cs typeface="Consolas" panose="020B0609020204030204" pitchFamily="49" charset="0"/>
              </a:rPr>
              <a:t> questions?</a:t>
            </a:r>
            <a:endParaRPr lang="en-US" sz="1200" b="0" cap="none" spc="300" baseline="0">
              <a:ln w="0"/>
              <a:solidFill>
                <a:srgbClr val="7121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728FC-A0A7-2C5E-73E0-FFC7598E9FB1}"/>
              </a:ext>
            </a:extLst>
          </p:cNvPr>
          <p:cNvSpPr txBox="1"/>
          <p:nvPr userDrawn="1"/>
        </p:nvSpPr>
        <p:spPr>
          <a:xfrm>
            <a:off x="2767876" y="2222364"/>
            <a:ext cx="3211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 🙋  🙋‍♂️  🙋‍♀️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8E335-76A3-8597-71D6-87CB9A2A96CB}"/>
              </a:ext>
            </a:extLst>
          </p:cNvPr>
          <p:cNvSpPr/>
          <p:nvPr userDrawn="1"/>
        </p:nvSpPr>
        <p:spPr>
          <a:xfrm>
            <a:off x="2926080" y="2824480"/>
            <a:ext cx="2895600" cy="6718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2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36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6871"/>
            <a:ext cx="7886700" cy="326350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1pPr>
            <a:lvl2pPr marL="6858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2pPr>
            <a:lvl3pPr marL="10287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3pPr>
            <a:lvl4pPr marL="13716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4pPr>
            <a:lvl5pPr marL="1714500" indent="-342900">
              <a:lnSpc>
                <a:spcPct val="100000"/>
              </a:lnSpc>
              <a:spcBef>
                <a:spcPts val="375"/>
              </a:spcBef>
              <a:buFontTx/>
              <a:buChar char="–"/>
              <a:defRPr sz="1350"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88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C270-9E2A-9887-1791-BAD605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93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 ANIMATION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11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6671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5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28124-4892-6AA8-D99C-4A30F8253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54916"/>
            <a:ext cx="8229600" cy="1893924"/>
          </a:xfrm>
        </p:spPr>
        <p:txBody>
          <a:bodyPr>
            <a:noAutofit/>
          </a:bodyPr>
          <a:lstStyle>
            <a:lvl1pPr algn="l">
              <a:defRPr sz="11500"/>
            </a:lvl1pPr>
          </a:lstStyle>
          <a:p>
            <a:r>
              <a:rPr lang="en-US" dirty="0"/>
              <a:t>WeekXX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41267-28AC-80B7-D7CA-A6B24D4AD3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48840"/>
            <a:ext cx="8229600" cy="28947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800"/>
            </a:lvl2pPr>
            <a:lvl3pPr>
              <a:buClr>
                <a:schemeClr val="tx1"/>
              </a:buClr>
              <a:defRPr sz="2800"/>
            </a:lvl3pPr>
            <a:lvl4pPr>
              <a:buClr>
                <a:schemeClr val="tx1"/>
              </a:buClr>
              <a:defRPr sz="2800"/>
            </a:lvl4pPr>
            <a:lvl5pPr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57" r:id="rId3"/>
    <p:sldLayoutId id="2147483660" r:id="rId4"/>
    <p:sldLayoutId id="2147483650" r:id="rId5"/>
    <p:sldLayoutId id="2147483659" r:id="rId6"/>
    <p:sldLayoutId id="2147483662" r:id="rId7"/>
    <p:sldLayoutId id="2147483655" r:id="rId8"/>
    <p:sldLayoutId id="2147483664" r:id="rId9"/>
    <p:sldLayoutId id="2147483665" r:id="rId10"/>
    <p:sldLayoutId id="2147483679" r:id="rId11"/>
  </p:sldLayoutIdLst>
  <p:txStyles>
    <p:titleStyle>
      <a:lvl1pPr algn="ctr" defTabSz="342886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Segoe UI Emoji" panose="020B0502040204020203" pitchFamily="34" charset="0"/>
          <a:cs typeface="+mj-cs"/>
        </a:defRPr>
      </a:lvl1pPr>
    </p:titleStyle>
    <p:bodyStyle>
      <a:lvl1pPr marL="285739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1pPr>
      <a:lvl2pPr marL="628625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2pPr>
      <a:lvl3pPr marL="971511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3pPr>
      <a:lvl4pPr marL="1314397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4pPr>
      <a:lvl5pPr marL="1657284" indent="-285739" algn="l" defTabSz="342886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System Font Regular"/>
        <a:buChar char="−"/>
        <a:defRPr sz="1800" kern="1200">
          <a:solidFill>
            <a:schemeClr val="tx1"/>
          </a:solidFill>
          <a:latin typeface="+mn-lt"/>
          <a:ea typeface="Segoe UI Emoji" panose="020B0502040204020203" pitchFamily="34" charset="0"/>
          <a:cs typeface="+mn-cs"/>
        </a:defRPr>
      </a:lvl5pPr>
      <a:lvl6pPr marL="2057318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204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90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5977" indent="-342886" algn="l" defTabSz="34288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1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3428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_kzr/status/1672497446705037312" TargetMode="Externa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-software.com/treesize_f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15466.courses.cs.cmu.edu/lesson/hierarchy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sl.cs.uiuc.edu/~lavalle/papers/LavKuf01b.ps.gz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E697-523A-C3B2-AC10-97F4059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1F9267-53F6-34C5-7959-01418C47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alphaModFix amt="5000"/>
          </a:blip>
          <a:stretch>
            <a:fillRect/>
          </a:stretch>
        </p:blipFill>
        <p:spPr>
          <a:xfrm>
            <a:off x="3897630" y="-463688"/>
            <a:ext cx="62865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5F8731-B0B8-D075-F341-A886BA81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6830" y="-463688"/>
            <a:ext cx="6286500" cy="51435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C04DBA2-4624-EA8E-37F3-C5468466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08A3A-582E-3B72-115F-6C44A3091F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993732"/>
            <a:ext cx="4958862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directed graph preview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7CF0A-9740-E612-DC3D-CEDDA3AC9F66}"/>
              </a:ext>
            </a:extLst>
          </p:cNvPr>
          <p:cNvSpPr txBox="1"/>
          <p:nvPr/>
        </p:nvSpPr>
        <p:spPr>
          <a:xfrm>
            <a:off x="831570" y="225235"/>
            <a:ext cx="519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No Laptop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 Monday Funday!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4604B-AC11-D0D5-5780-D410FFD972A9}"/>
              </a:ext>
            </a:extLst>
          </p:cNvPr>
          <p:cNvSpPr txBox="1"/>
          <p:nvPr/>
        </p:nvSpPr>
        <p:spPr>
          <a:xfrm>
            <a:off x="457199" y="2994661"/>
            <a:ext cx="4216401" cy="1692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BOTANY WARMUP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tree?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branch?</a:t>
            </a:r>
          </a:p>
          <a:p>
            <a:r>
              <a:rPr lang="en-US" sz="240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node?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B9F6B08-7260-BA42-2AE2-240BDA9D34BE}"/>
              </a:ext>
            </a:extLst>
          </p:cNvPr>
          <p:cNvSpPr txBox="1">
            <a:spLocks/>
          </p:cNvSpPr>
          <p:nvPr/>
        </p:nvSpPr>
        <p:spPr>
          <a:xfrm>
            <a:off x="5753039" y="4715110"/>
            <a:ext cx="3377514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0A141-A703-7433-2507-BD147DBDE827}"/>
              </a:ext>
            </a:extLst>
          </p:cNvPr>
          <p:cNvSpPr txBox="1"/>
          <p:nvPr/>
        </p:nvSpPr>
        <p:spPr>
          <a:xfrm>
            <a:off x="6023759" y="678443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95E4A-BD45-B848-5651-D8A2B046AE2B}"/>
              </a:ext>
            </a:extLst>
          </p:cNvPr>
          <p:cNvSpPr txBox="1"/>
          <p:nvPr/>
        </p:nvSpPr>
        <p:spPr>
          <a:xfrm>
            <a:off x="5089039" y="2994661"/>
            <a:ext cx="3597761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ADDITIONAL 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binary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is a binary tree?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ternary mean?</a:t>
            </a:r>
          </a:p>
        </p:txBody>
      </p:sp>
    </p:spTree>
    <p:extLst>
      <p:ext uri="{BB962C8B-B14F-4D97-AF65-F5344CB8AC3E}">
        <p14:creationId xmlns:p14="http://schemas.microsoft.com/office/powerpoint/2010/main" val="24800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graph</a:t>
            </a:r>
          </a:p>
        </p:txBody>
      </p:sp>
    </p:spTree>
    <p:extLst>
      <p:ext uri="{BB962C8B-B14F-4D97-AF65-F5344CB8AC3E}">
        <p14:creationId xmlns:p14="http://schemas.microsoft.com/office/powerpoint/2010/main" val="7196508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12251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22708" y="90702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33165" y="910968"/>
            <a:ext cx="381498" cy="381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43622" y="91096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66436" y="91542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12252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22709" y="180615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433166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343623" y="1810098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266437" y="1814559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99895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10352" y="2714205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20809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331266" y="271815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254080" y="272261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99896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10353" y="362569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20810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1267" y="3629640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254081" y="3634101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99895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10352" y="4537694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20809" y="4541642"/>
            <a:ext cx="381498" cy="381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331266" y="4541642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254080" y="4546103"/>
            <a:ext cx="381498" cy="381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04206" y="109776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4663" y="110171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93749" y="109776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25120" y="1101717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88518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96927"/>
            <a:ext cx="1" cy="5176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96057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04112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015599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81393" y="4728443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12764" y="4732391"/>
            <a:ext cx="541316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07190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95703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87648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91850" y="2904954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04207" y="1996899"/>
            <a:ext cx="528959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14664" y="2000847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91596"/>
            <a:ext cx="12357" cy="5265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99651"/>
            <a:ext cx="1" cy="5299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02308" y="3820389"/>
            <a:ext cx="528959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11138"/>
            <a:ext cx="1" cy="53050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3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96502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59" y="984762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6" y="98476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686046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6503" y="18799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417417" y="188389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340231" y="18883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673689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94603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05060" y="279194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327874" y="27964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673690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49460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405061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327875" y="37078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673689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584146" y="4611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494603" y="461543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27874" y="46198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830412" y="109776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69" y="110171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109776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6" y="1101717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214724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" cy="6652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122263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030318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3941805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07599" y="4728443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638970" y="4732391"/>
            <a:ext cx="688904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3933396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113854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818056" y="2904954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413" y="1996899"/>
            <a:ext cx="676547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2000847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117802"/>
            <a:ext cx="12357" cy="674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025857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728514" y="3820389"/>
            <a:ext cx="676547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3937344"/>
            <a:ext cx="1" cy="6780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8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686045" y="9808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84146" y="77677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15192" y="606509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7998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340230" y="98922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65381" y="18923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765966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506960" y="176298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8051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464144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39779" y="28037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584146" y="27879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443305" y="267104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31605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75701" y="281219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65381" y="37152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584147" y="36994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598967" y="380177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32369" y="36067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464144" y="372368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32376" y="437757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79548" y="44940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65057" y="4640416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405060" y="46154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98562" y="440650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818056" y="723464"/>
            <a:ext cx="697136" cy="1702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9102" y="723464"/>
            <a:ext cx="668315" cy="19332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2919955" y="893728"/>
            <a:ext cx="664191" cy="2040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916784"/>
            <a:ext cx="688903" cy="1893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82336" y="1214724"/>
            <a:ext cx="22066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223133"/>
            <a:ext cx="123914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556734" y="2126211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581099" y="2134620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556734" y="3037698"/>
            <a:ext cx="25602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581099" y="3046107"/>
            <a:ext cx="111557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582336" y="3949185"/>
            <a:ext cx="266995" cy="4283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315517" y="3957594"/>
            <a:ext cx="265582" cy="44891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966286" y="4494533"/>
            <a:ext cx="513262" cy="11644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638970" y="4523461"/>
            <a:ext cx="559592" cy="2089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596503" y="3933396"/>
            <a:ext cx="104599" cy="5606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021909"/>
            <a:ext cx="1" cy="6775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51575"/>
            <a:ext cx="181820" cy="53642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8056" y="2787999"/>
            <a:ext cx="625249" cy="11695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99876" y="1879944"/>
            <a:ext cx="507084" cy="25467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740870" y="1879944"/>
            <a:ext cx="539644" cy="13772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97469" y="2134620"/>
            <a:ext cx="251091" cy="599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49324" y="2968147"/>
            <a:ext cx="199236" cy="6385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32877" y="3723684"/>
            <a:ext cx="499492" cy="1950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482012" y="4035682"/>
            <a:ext cx="233910" cy="6047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894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75056" y="61845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451210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417417" y="67342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84382" y="175662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39554" y="201766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95415" y="170939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32434" y="2025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32482" y="15957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26742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8478" y="28653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07112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555747" y="273423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49437" y="245479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266311" y="36356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718731" y="376100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740870" y="399491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06861" y="358647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44326" y="31603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60262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73222" y="441665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47658" y="4513327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823825" y="4469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99619" y="39221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08966" y="568165"/>
            <a:ext cx="597994" cy="16724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568165"/>
            <a:ext cx="676547" cy="22221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735408"/>
            <a:ext cx="591815" cy="2760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51327" y="790380"/>
            <a:ext cx="578907" cy="31402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501337" y="1128436"/>
            <a:ext cx="464949" cy="62819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02248" cy="3743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384382" y="1990539"/>
            <a:ext cx="116955" cy="743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49437" y="1829650"/>
            <a:ext cx="116955" cy="62514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383266" y="2968147"/>
            <a:ext cx="1116" cy="66750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61281" y="2688705"/>
            <a:ext cx="5111" cy="47165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383266" y="3869558"/>
            <a:ext cx="293951" cy="482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516574" y="3394268"/>
            <a:ext cx="244707" cy="52787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794172" y="4469130"/>
            <a:ext cx="579050" cy="644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6057735" y="4039095"/>
            <a:ext cx="341884" cy="5469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490177" y="3994911"/>
            <a:ext cx="345509" cy="4217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45433" y="3099269"/>
            <a:ext cx="290253" cy="6617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45433" y="2251575"/>
            <a:ext cx="211076" cy="6137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2388" y="2571750"/>
            <a:ext cx="644724" cy="4105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73464" y="1826353"/>
            <a:ext cx="521951" cy="3082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629325" y="1826353"/>
            <a:ext cx="603109" cy="3159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349389" y="2259245"/>
            <a:ext cx="323313" cy="4749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23816" y="2968147"/>
            <a:ext cx="248886" cy="6183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74780" y="3703434"/>
            <a:ext cx="332081" cy="40843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364613" y="4228821"/>
            <a:ext cx="493212" cy="284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8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849331" y="77424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87585" y="49293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506960" y="315268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359122" y="479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230234" y="9874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318151" y="14754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92494" y="213462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41235" y="17711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33041" y="190071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565251" y="182965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069508" y="239488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35754" y="323561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01555" y="249674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415227" y="238714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677500" y="272621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58128" y="346952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80202" y="400941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5004664" y="370343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378306" y="317449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621375" y="362278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130773" y="435217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2966286" y="458608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523286" y="4273049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637515" y="463135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333682" y="42546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921495" y="432223"/>
            <a:ext cx="585465" cy="17766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40870" y="432223"/>
            <a:ext cx="618252" cy="1638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3241" y="609887"/>
            <a:ext cx="604344" cy="28131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593032" y="596040"/>
            <a:ext cx="637202" cy="50836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2435106" y="1008158"/>
            <a:ext cx="531180" cy="46733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347189" y="1221360"/>
            <a:ext cx="335017" cy="6082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186463" y="1709398"/>
            <a:ext cx="248643" cy="685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6682206" y="2063560"/>
            <a:ext cx="112249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2075083" y="2628798"/>
            <a:ext cx="111380" cy="84072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6738330" y="2960126"/>
            <a:ext cx="56125" cy="6626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075083" y="3703434"/>
            <a:ext cx="172645" cy="6487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50637" y="3856692"/>
            <a:ext cx="287693" cy="39796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364683" y="4469130"/>
            <a:ext cx="601603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>
            <a:off x="5871425" y="4371609"/>
            <a:ext cx="462257" cy="37669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083241" y="4243329"/>
            <a:ext cx="513916" cy="34275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552709" y="3469524"/>
            <a:ext cx="44448" cy="53989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552709" y="2368530"/>
            <a:ext cx="156740" cy="86708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669664" y="2613696"/>
            <a:ext cx="531891" cy="7388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826404" y="1888085"/>
            <a:ext cx="414831" cy="3634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75145" y="1888085"/>
            <a:ext cx="457896" cy="1295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5049996" y="2134620"/>
            <a:ext cx="482186" cy="25252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flipH="1">
            <a:off x="5495261" y="2621052"/>
            <a:ext cx="36921" cy="55344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5238574" y="3291454"/>
            <a:ext cx="139732" cy="52893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40241" y="3937344"/>
            <a:ext cx="481378" cy="3357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2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3423110" y="53573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955867" y="31852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21382" y="42204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520560" y="65268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890353" y="73170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1115101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1666603" y="3281554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2177710" y="355723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093754" y="957466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27484" y="97074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2656443" y="3785677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599563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1980634" y="120465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815803" y="202106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3568055" y="437385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3116522" y="407096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7125317" y="1457283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1571835" y="1443249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1196466" y="1731630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7672814" y="1815351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189777" y="315268"/>
            <a:ext cx="265268" cy="1202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88955" y="315268"/>
            <a:ext cx="332427" cy="22372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657020" y="435481"/>
            <a:ext cx="298847" cy="21720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55292" y="538995"/>
            <a:ext cx="265268" cy="2306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1"/>
            <a:endCxn id="9" idx="3"/>
          </p:cNvCxnSpPr>
          <p:nvPr/>
        </p:nvCxnSpPr>
        <p:spPr>
          <a:xfrm flipH="1">
            <a:off x="3124263" y="652686"/>
            <a:ext cx="298847" cy="19597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754470" y="769641"/>
            <a:ext cx="339284" cy="30478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2661394" y="848663"/>
            <a:ext cx="228959" cy="23903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6327664" y="1074421"/>
            <a:ext cx="271899" cy="2471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2214544" y="1087700"/>
            <a:ext cx="212940" cy="23391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6833473" y="1321610"/>
            <a:ext cx="291844" cy="25262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05745" y="1321610"/>
            <a:ext cx="174889" cy="23859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7359227" y="1574238"/>
            <a:ext cx="313587" cy="35806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1430376" y="1560204"/>
            <a:ext cx="141459" cy="28838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3"/>
            <a:endCxn id="37" idx="1"/>
          </p:cNvCxnSpPr>
          <p:nvPr/>
        </p:nvCxnSpPr>
        <p:spPr>
          <a:xfrm>
            <a:off x="7906724" y="1932306"/>
            <a:ext cx="297716" cy="31335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1049713" y="1848585"/>
            <a:ext cx="146753" cy="2894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>
            <a:off x="932758" y="2254978"/>
            <a:ext cx="0" cy="21335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10" idx="0"/>
          </p:cNvCxnSpPr>
          <p:nvPr/>
        </p:nvCxnSpPr>
        <p:spPr>
          <a:xfrm>
            <a:off x="932758" y="2702245"/>
            <a:ext cx="299298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349011" y="3119473"/>
            <a:ext cx="317592" cy="27903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00513" y="3398509"/>
            <a:ext cx="277197" cy="27568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2411620" y="3674191"/>
            <a:ext cx="244823" cy="22844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2890353" y="3902632"/>
            <a:ext cx="226169" cy="2852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3350432" y="4187915"/>
            <a:ext cx="217623" cy="30289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3801965" y="4490814"/>
            <a:ext cx="153902" cy="32489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66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455045" y="198313"/>
            <a:ext cx="233910" cy="233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815803" y="2468335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523416" y="3002518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3955867" y="4698751"/>
            <a:ext cx="233910" cy="233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8204440" y="2128702"/>
            <a:ext cx="233910" cy="233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4688955" y="315268"/>
            <a:ext cx="3515485" cy="19303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>
            <a:off x="932758" y="2702245"/>
            <a:ext cx="3023109" cy="2113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40371" y="2702245"/>
            <a:ext cx="292387" cy="30027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B7DA84-6055-A7B7-3EF0-5D7C5AF3A22D}"/>
              </a:ext>
            </a:extLst>
          </p:cNvPr>
          <p:cNvCxnSpPr>
            <a:cxnSpLocks/>
            <a:stCxn id="5" idx="1"/>
            <a:endCxn id="25" idx="0"/>
          </p:cNvCxnSpPr>
          <p:nvPr/>
        </p:nvCxnSpPr>
        <p:spPr>
          <a:xfrm flipH="1">
            <a:off x="932758" y="315268"/>
            <a:ext cx="3522287" cy="215306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798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782D74-769E-C3C0-7FC9-997EB9E5D41A}"/>
              </a:ext>
            </a:extLst>
          </p:cNvPr>
          <p:cNvSpPr/>
          <p:nvPr/>
        </p:nvSpPr>
        <p:spPr>
          <a:xfrm>
            <a:off x="5098473" y="1671782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6790B-B279-4322-3152-71B7D523D638}"/>
              </a:ext>
            </a:extLst>
          </p:cNvPr>
          <p:cNvSpPr/>
          <p:nvPr/>
        </p:nvSpPr>
        <p:spPr>
          <a:xfrm>
            <a:off x="6488546" y="2472237"/>
            <a:ext cx="701963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E34D2D-76C6-DCDD-2C03-C3514B4AA383}"/>
              </a:ext>
            </a:extLst>
          </p:cNvPr>
          <p:cNvSpPr/>
          <p:nvPr/>
        </p:nvSpPr>
        <p:spPr>
          <a:xfrm>
            <a:off x="4985714" y="2901842"/>
            <a:ext cx="1156468" cy="7475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75DFEE-4748-CF4C-5C5D-43A225F93B8D}"/>
              </a:ext>
            </a:extLst>
          </p:cNvPr>
          <p:cNvSpPr/>
          <p:nvPr/>
        </p:nvSpPr>
        <p:spPr>
          <a:xfrm>
            <a:off x="6488545" y="1912183"/>
            <a:ext cx="701963" cy="26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22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0B1-18C0-8BEB-1BF4-D7687BE2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worms world party example</a:t>
            </a:r>
          </a:p>
        </p:txBody>
      </p:sp>
    </p:spTree>
    <p:extLst>
      <p:ext uri="{BB962C8B-B14F-4D97-AF65-F5344CB8AC3E}">
        <p14:creationId xmlns:p14="http://schemas.microsoft.com/office/powerpoint/2010/main" val="3546606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82699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>
            <a:noAutofit/>
          </a:bodyPr>
          <a:lstStyle/>
          <a:p>
            <a:r>
              <a:rPr lang="en-US"/>
              <a:t>the directed graph generalizes the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a node in a </a:t>
            </a:r>
            <a:r>
              <a:rPr lang="en-US" b="1"/>
              <a:t>directed graph</a:t>
            </a:r>
            <a:r>
              <a:rPr lang="en-US"/>
              <a:t> has references to any number of other nodes</a:t>
            </a:r>
          </a:p>
          <a:p>
            <a:pPr lvl="1"/>
            <a:r>
              <a:rPr lang="en-US"/>
              <a:t>nodes are drawn as circles</a:t>
            </a:r>
          </a:p>
          <a:p>
            <a:pPr lvl="1"/>
            <a:r>
              <a:rPr lang="en-US"/>
              <a:t>references are drawn as arrows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00CAD6-1CED-8C22-4592-09EB8D38A5C4}"/>
              </a:ext>
            </a:extLst>
          </p:cNvPr>
          <p:cNvGrpSpPr/>
          <p:nvPr/>
        </p:nvGrpSpPr>
        <p:grpSpPr>
          <a:xfrm>
            <a:off x="1280175" y="2287278"/>
            <a:ext cx="2688951" cy="2048861"/>
            <a:chOff x="827512" y="2131302"/>
            <a:chExt cx="2688951" cy="20488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8B202E-347E-F87D-860F-7DB654CE421E}"/>
                </a:ext>
              </a:extLst>
            </p:cNvPr>
            <p:cNvSpPr/>
            <p:nvPr/>
          </p:nvSpPr>
          <p:spPr>
            <a:xfrm>
              <a:off x="2026448" y="2443258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6DC78-C2A6-9878-2815-20DF863A86AD}"/>
                </a:ext>
              </a:extLst>
            </p:cNvPr>
            <p:cNvCxnSpPr>
              <a:cxnSpLocks/>
              <a:stCxn id="22" idx="3"/>
              <a:endCxn id="25" idx="7"/>
            </p:cNvCxnSpPr>
            <p:nvPr/>
          </p:nvCxnSpPr>
          <p:spPr>
            <a:xfrm flipH="1">
              <a:off x="1935078" y="2975800"/>
              <a:ext cx="182740" cy="67182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D1983-8060-9A85-7659-7AC1F2C462D0}"/>
                </a:ext>
              </a:extLst>
            </p:cNvPr>
            <p:cNvCxnSpPr>
              <a:cxnSpLocks/>
              <a:stCxn id="22" idx="5"/>
              <a:endCxn id="26" idx="0"/>
            </p:cNvCxnSpPr>
            <p:nvPr/>
          </p:nvCxnSpPr>
          <p:spPr>
            <a:xfrm>
              <a:off x="2558991" y="2975801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01D2A-5C14-63FD-8D1E-76F3BA02118C}"/>
                </a:ext>
              </a:extLst>
            </p:cNvPr>
            <p:cNvSpPr/>
            <p:nvPr/>
          </p:nvSpPr>
          <p:spPr>
            <a:xfrm>
              <a:off x="1402536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2425EF-81C4-35C2-7106-79CD40111507}"/>
                </a:ext>
              </a:extLst>
            </p:cNvPr>
            <p:cNvSpPr/>
            <p:nvPr/>
          </p:nvSpPr>
          <p:spPr>
            <a:xfrm>
              <a:off x="2558991" y="3556251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C07F38-2324-E922-76B0-E159E93B362A}"/>
                </a:ext>
              </a:extLst>
            </p:cNvPr>
            <p:cNvSpPr/>
            <p:nvPr/>
          </p:nvSpPr>
          <p:spPr>
            <a:xfrm>
              <a:off x="2892551" y="2131302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F4A8C-3227-A6B2-0865-859D9EBBC393}"/>
                </a:ext>
              </a:extLst>
            </p:cNvPr>
            <p:cNvCxnSpPr>
              <a:cxnSpLocks/>
              <a:stCxn id="26" idx="1"/>
              <a:endCxn id="22" idx="4"/>
            </p:cNvCxnSpPr>
            <p:nvPr/>
          </p:nvCxnSpPr>
          <p:spPr>
            <a:xfrm flipH="1" flipV="1">
              <a:off x="2338404" y="3067170"/>
              <a:ext cx="311957" cy="58045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D1A113-8482-DB7B-C734-BD6503299037}"/>
                </a:ext>
              </a:extLst>
            </p:cNvPr>
            <p:cNvSpPr/>
            <p:nvPr/>
          </p:nvSpPr>
          <p:spPr>
            <a:xfrm>
              <a:off x="827512" y="2375843"/>
              <a:ext cx="623912" cy="623912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8CC004-6036-5E01-9E41-E2C343756747}"/>
                </a:ext>
              </a:extLst>
            </p:cNvPr>
            <p:cNvCxnSpPr>
              <a:cxnSpLocks/>
              <a:stCxn id="25" idx="0"/>
              <a:endCxn id="31" idx="5"/>
            </p:cNvCxnSpPr>
            <p:nvPr/>
          </p:nvCxnSpPr>
          <p:spPr>
            <a:xfrm flipH="1" flipV="1">
              <a:off x="1360054" y="2908385"/>
              <a:ext cx="354438" cy="6478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982796-F57B-0992-6915-C4C1316D305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1451424" y="2655196"/>
              <a:ext cx="599468" cy="32603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5439B-2956-B957-809B-934103825272}"/>
              </a:ext>
            </a:extLst>
          </p:cNvPr>
          <p:cNvGrpSpPr/>
          <p:nvPr/>
        </p:nvGrpSpPr>
        <p:grpSpPr>
          <a:xfrm>
            <a:off x="396240" y="4123258"/>
            <a:ext cx="3657895" cy="878798"/>
            <a:chOff x="396240" y="4123258"/>
            <a:chExt cx="3657895" cy="8787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3E8FE5-2D7E-61EA-DBD2-6846DF5E3FA9}"/>
                </a:ext>
              </a:extLst>
            </p:cNvPr>
            <p:cNvSpPr/>
            <p:nvPr/>
          </p:nvSpPr>
          <p:spPr>
            <a:xfrm>
              <a:off x="3548514" y="4123258"/>
              <a:ext cx="505621" cy="479840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026" h="543808">
                  <a:moveTo>
                    <a:pt x="70929" y="0"/>
                  </a:moveTo>
                  <a:cubicBezTo>
                    <a:pt x="166179" y="113836"/>
                    <a:pt x="734823" y="-97009"/>
                    <a:pt x="528129" y="381518"/>
                  </a:cubicBezTo>
                  <a:cubicBezTo>
                    <a:pt x="321435" y="860045"/>
                    <a:pt x="0" y="127965"/>
                    <a:pt x="0" y="127965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4CA68-456B-239B-5481-609E4BF73C4F}"/>
                </a:ext>
              </a:extLst>
            </p:cNvPr>
            <p:cNvSpPr txBox="1"/>
            <p:nvPr/>
          </p:nvSpPr>
          <p:spPr>
            <a:xfrm>
              <a:off x="396240" y="4355725"/>
              <a:ext cx="3163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let's not worry about</a:t>
              </a:r>
            </a:p>
            <a:p>
              <a:pPr algn="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whether this is allowed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1F65B7-2707-DC18-CA7F-4E5CF1C35182}"/>
              </a:ext>
            </a:extLst>
          </p:cNvPr>
          <p:cNvGrpSpPr/>
          <p:nvPr/>
        </p:nvGrpSpPr>
        <p:grpSpPr>
          <a:xfrm>
            <a:off x="3534347" y="3996013"/>
            <a:ext cx="4532692" cy="1053031"/>
            <a:chOff x="2107194" y="3821338"/>
            <a:chExt cx="4532692" cy="105303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46C582B-57F3-A863-28C0-8104B0DA8158}"/>
                </a:ext>
              </a:extLst>
            </p:cNvPr>
            <p:cNvSpPr/>
            <p:nvPr/>
          </p:nvSpPr>
          <p:spPr>
            <a:xfrm rot="21359838">
              <a:off x="2107194" y="3821338"/>
              <a:ext cx="1040103" cy="1011456"/>
            </a:xfrm>
            <a:custGeom>
              <a:avLst/>
              <a:gdLst>
                <a:gd name="connsiteX0" fmla="*/ 33453 w 851449"/>
                <a:gd name="connsiteY0" fmla="*/ 67694 h 865337"/>
                <a:gd name="connsiteX1" fmla="*/ 769434 w 851449"/>
                <a:gd name="connsiteY1" fmla="*/ 78846 h 865337"/>
                <a:gd name="connsiteX2" fmla="*/ 747131 w 851449"/>
                <a:gd name="connsiteY2" fmla="*/ 859431 h 865337"/>
                <a:gd name="connsiteX3" fmla="*/ 0 w 851449"/>
                <a:gd name="connsiteY3" fmla="*/ 457987 h 865337"/>
                <a:gd name="connsiteX4" fmla="*/ 0 w 851449"/>
                <a:gd name="connsiteY4" fmla="*/ 457987 h 865337"/>
                <a:gd name="connsiteX0" fmla="*/ 33453 w 784728"/>
                <a:gd name="connsiteY0" fmla="*/ 51269 h 609113"/>
                <a:gd name="connsiteX1" fmla="*/ 769434 w 784728"/>
                <a:gd name="connsiteY1" fmla="*/ 62421 h 609113"/>
                <a:gd name="connsiteX2" fmla="*/ 490653 w 784728"/>
                <a:gd name="connsiteY2" fmla="*/ 597679 h 609113"/>
                <a:gd name="connsiteX3" fmla="*/ 0 w 784728"/>
                <a:gd name="connsiteY3" fmla="*/ 441562 h 609113"/>
                <a:gd name="connsiteX4" fmla="*/ 0 w 784728"/>
                <a:gd name="connsiteY4" fmla="*/ 441562 h 609113"/>
                <a:gd name="connsiteX0" fmla="*/ 33453 w 822069"/>
                <a:gd name="connsiteY0" fmla="*/ 51269 h 597702"/>
                <a:gd name="connsiteX1" fmla="*/ 769434 w 822069"/>
                <a:gd name="connsiteY1" fmla="*/ 62421 h 597702"/>
                <a:gd name="connsiteX2" fmla="*/ 490653 w 822069"/>
                <a:gd name="connsiteY2" fmla="*/ 597679 h 597702"/>
                <a:gd name="connsiteX3" fmla="*/ 0 w 822069"/>
                <a:gd name="connsiteY3" fmla="*/ 441562 h 597702"/>
                <a:gd name="connsiteX4" fmla="*/ 0 w 822069"/>
                <a:gd name="connsiteY4" fmla="*/ 441562 h 597702"/>
                <a:gd name="connsiteX0" fmla="*/ 33453 w 490715"/>
                <a:gd name="connsiteY0" fmla="*/ 0 h 546410"/>
                <a:gd name="connsiteX1" fmla="*/ 490653 w 490715"/>
                <a:gd name="connsiteY1" fmla="*/ 546410 h 546410"/>
                <a:gd name="connsiteX2" fmla="*/ 0 w 490715"/>
                <a:gd name="connsiteY2" fmla="*/ 390293 h 546410"/>
                <a:gd name="connsiteX3" fmla="*/ 0 w 490715"/>
                <a:gd name="connsiteY3" fmla="*/ 390293 h 546410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3" fmla="*/ 0 w 508964"/>
                <a:gd name="connsiteY3" fmla="*/ 390293 h 729445"/>
                <a:gd name="connsiteX0" fmla="*/ 33453 w 508964"/>
                <a:gd name="connsiteY0" fmla="*/ 0 h 729445"/>
                <a:gd name="connsiteX1" fmla="*/ 490653 w 508964"/>
                <a:gd name="connsiteY1" fmla="*/ 546410 h 729445"/>
                <a:gd name="connsiteX2" fmla="*/ 0 w 508964"/>
                <a:gd name="connsiteY2" fmla="*/ 390293 h 729445"/>
                <a:gd name="connsiteX0" fmla="*/ 70929 w 528403"/>
                <a:gd name="connsiteY0" fmla="*/ 0 h 551741"/>
                <a:gd name="connsiteX1" fmla="*/ 528129 w 528403"/>
                <a:gd name="connsiteY1" fmla="*/ 546410 h 551741"/>
                <a:gd name="connsiteX2" fmla="*/ 0 w 528403"/>
                <a:gd name="connsiteY2" fmla="*/ 292857 h 551741"/>
                <a:gd name="connsiteX0" fmla="*/ 70929 w 575497"/>
                <a:gd name="connsiteY0" fmla="*/ 0 h 628112"/>
                <a:gd name="connsiteX1" fmla="*/ 528129 w 575497"/>
                <a:gd name="connsiteY1" fmla="*/ 546410 h 628112"/>
                <a:gd name="connsiteX2" fmla="*/ 0 w 575497"/>
                <a:gd name="connsiteY2" fmla="*/ 292857 h 628112"/>
                <a:gd name="connsiteX0" fmla="*/ 63434 w 528345"/>
                <a:gd name="connsiteY0" fmla="*/ 0 h 352250"/>
                <a:gd name="connsiteX1" fmla="*/ 528129 w 528345"/>
                <a:gd name="connsiteY1" fmla="*/ 351538 h 352250"/>
                <a:gd name="connsiteX2" fmla="*/ 0 w 528345"/>
                <a:gd name="connsiteY2" fmla="*/ 97985 h 352250"/>
                <a:gd name="connsiteX0" fmla="*/ 63434 w 562691"/>
                <a:gd name="connsiteY0" fmla="*/ 0 h 492962"/>
                <a:gd name="connsiteX1" fmla="*/ 528129 w 562691"/>
                <a:gd name="connsiteY1" fmla="*/ 351538 h 492962"/>
                <a:gd name="connsiteX2" fmla="*/ 0 w 562691"/>
                <a:gd name="connsiteY2" fmla="*/ 97985 h 492962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28403"/>
                <a:gd name="connsiteY0" fmla="*/ 0 h 382697"/>
                <a:gd name="connsiteX1" fmla="*/ 528129 w 528403"/>
                <a:gd name="connsiteY1" fmla="*/ 381518 h 382697"/>
                <a:gd name="connsiteX2" fmla="*/ 0 w 528403"/>
                <a:gd name="connsiteY2" fmla="*/ 127965 h 382697"/>
                <a:gd name="connsiteX0" fmla="*/ 70929 w 573026"/>
                <a:gd name="connsiteY0" fmla="*/ 0 h 543808"/>
                <a:gd name="connsiteX1" fmla="*/ 528129 w 573026"/>
                <a:gd name="connsiteY1" fmla="*/ 381518 h 543808"/>
                <a:gd name="connsiteX2" fmla="*/ 0 w 573026"/>
                <a:gd name="connsiteY2" fmla="*/ 127965 h 543808"/>
                <a:gd name="connsiteX0" fmla="*/ 70929 w 574379"/>
                <a:gd name="connsiteY0" fmla="*/ 14751 h 558559"/>
                <a:gd name="connsiteX1" fmla="*/ 528129 w 574379"/>
                <a:gd name="connsiteY1" fmla="*/ 396269 h 558559"/>
                <a:gd name="connsiteX2" fmla="*/ 0 w 574379"/>
                <a:gd name="connsiteY2" fmla="*/ 142716 h 55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379" h="558559">
                  <a:moveTo>
                    <a:pt x="70929" y="14751"/>
                  </a:moveTo>
                  <a:cubicBezTo>
                    <a:pt x="188622" y="-459"/>
                    <a:pt x="734823" y="-82258"/>
                    <a:pt x="528129" y="396269"/>
                  </a:cubicBezTo>
                  <a:cubicBezTo>
                    <a:pt x="321435" y="874796"/>
                    <a:pt x="0" y="142716"/>
                    <a:pt x="0" y="142716"/>
                  </a:cubicBezTo>
                </a:path>
              </a:pathLst>
            </a:custGeom>
            <a:ln w="3810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9E751-468B-D112-9590-AFFDF2AD2960}"/>
                </a:ext>
              </a:extLst>
            </p:cNvPr>
            <p:cNvSpPr txBox="1"/>
            <p:nvPr/>
          </p:nvSpPr>
          <p:spPr>
            <a:xfrm>
              <a:off x="3061649" y="4505037"/>
              <a:ext cx="3578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or whether this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5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herical Wave Fronts - QS Study">
            <a:extLst>
              <a:ext uri="{FF2B5EF4-FFF2-40B4-BE49-F238E27FC236}">
                <a16:creationId xmlns:a16="http://schemas.microsoft.com/office/drawing/2014/main" id="{9EFAB366-C6A9-AF55-740E-E0C0DA81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2" y="3445238"/>
            <a:ext cx="3137444" cy="1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187EF-9F50-F388-F8F1-B05E6DB6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742" y="1056876"/>
            <a:ext cx="2128193" cy="21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72902F2-56F2-89ED-EEA0-DF35285C1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4" y="1654200"/>
            <a:ext cx="1835100" cy="18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1C35-55FD-381C-BAF3-49624DA4BF19}"/>
              </a:ext>
            </a:extLst>
          </p:cNvPr>
          <p:cNvSpPr txBox="1"/>
          <p:nvPr/>
        </p:nvSpPr>
        <p:spPr>
          <a:xfrm>
            <a:off x="4915338" y="1331034"/>
            <a:ext cx="410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"a persistent, optimistic,</a:t>
            </a:r>
            <a:br>
              <a:rPr lang="en-US"/>
            </a:br>
            <a:r>
              <a:rPr lang="en-US"/>
              <a:t>very thorough worm" –Mark Hopkins</a:t>
            </a:r>
          </a:p>
        </p:txBody>
      </p:sp>
      <p:pic>
        <p:nvPicPr>
          <p:cNvPr id="4" name="Picture 2" descr="Worm Maze | Kids Environment Kids Health - National Institute of  Environmental Health Sciences">
            <a:extLst>
              <a:ext uri="{FF2B5EF4-FFF2-40B4-BE49-F238E27FC236}">
                <a16:creationId xmlns:a16="http://schemas.microsoft.com/office/drawing/2014/main" id="{E2CD38AA-CADF-FEA9-EB2D-C5563421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19" y="2266738"/>
            <a:ext cx="3411099" cy="2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3F3564-F0DA-5483-3F9B-40680819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6667"/>
            <a:ext cx="3678823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FF8C56-8838-C21E-F6FC-A0B16958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4" y="1086667"/>
            <a:ext cx="3684500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98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69F19-8382-99B0-7886-DAB5EC4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(switch slide deck)</a:t>
            </a:r>
          </a:p>
        </p:txBody>
      </p:sp>
    </p:spTree>
    <p:extLst>
      <p:ext uri="{BB962C8B-B14F-4D97-AF65-F5344CB8AC3E}">
        <p14:creationId xmlns:p14="http://schemas.microsoft.com/office/powerpoint/2010/main" val="3692564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F4FD1-5E42-5E5D-3032-27E449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Tutorial continued</a:t>
            </a:r>
          </a:p>
        </p:txBody>
      </p:sp>
    </p:spTree>
    <p:extLst>
      <p:ext uri="{BB962C8B-B14F-4D97-AF65-F5344CB8AC3E}">
        <p14:creationId xmlns:p14="http://schemas.microsoft.com/office/powerpoint/2010/main" val="38067190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traverseBreadthFirst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84" y="853136"/>
            <a:ext cx="2931058" cy="4080271"/>
          </a:xfrm>
        </p:spPr>
        <p:txBody>
          <a:bodyPr>
            <a:noAutofit/>
          </a:bodyPr>
          <a:lstStyle/>
          <a:p>
            <a:r>
              <a:rPr lang="en-US" sz="1400">
                <a:latin typeface="+mj-lt"/>
              </a:rPr>
              <a:t>0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0 removed from queue</a:t>
            </a:r>
          </a:p>
          <a:p>
            <a:r>
              <a:rPr lang="en-US" sz="1400">
                <a:latin typeface="+mj-lt"/>
              </a:rPr>
              <a:t>1 added to queue</a:t>
            </a:r>
          </a:p>
          <a:p>
            <a:r>
              <a:rPr lang="en-US" sz="1400"/>
              <a:t>2 added to queue</a:t>
            </a:r>
          </a:p>
          <a:p>
            <a:r>
              <a:rPr lang="en-US" sz="1400"/>
              <a:t>3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1 removed from queue</a:t>
            </a:r>
          </a:p>
          <a:p>
            <a:r>
              <a:rPr lang="en-US" sz="1400">
                <a:latin typeface="+mj-lt"/>
              </a:rPr>
              <a:t>4 added to queue</a:t>
            </a:r>
          </a:p>
          <a:p>
            <a:r>
              <a:rPr lang="en-US" sz="1400"/>
              <a:t>5 added to queue</a:t>
            </a:r>
            <a:endParaRPr lang="en-US" sz="1400">
              <a:latin typeface="+mj-lt"/>
            </a:endParaRP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2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3 removed from queue</a:t>
            </a:r>
          </a:p>
          <a:p>
            <a:r>
              <a:rPr lang="en-US" sz="1400">
                <a:latin typeface="+mj-lt"/>
              </a:rPr>
              <a:t>6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4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5 removed from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6 removed from queue</a:t>
            </a:r>
          </a:p>
          <a:p>
            <a:r>
              <a:rPr lang="en-US" sz="1400">
                <a:latin typeface="+mj-lt"/>
              </a:rPr>
              <a:t>7 added to queue</a:t>
            </a:r>
          </a:p>
          <a:p>
            <a:r>
              <a:rPr lang="en-US" sz="1400">
                <a:solidFill>
                  <a:srgbClr val="0000FF"/>
                </a:solidFill>
                <a:latin typeface="+mj-lt"/>
              </a:rPr>
              <a:t>7 removed from queue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53B1C1-10DA-6E47-EE2B-05E1E5880B7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35CB7-FD6C-0239-9BEA-28E064FBBB54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2EBD2-FB13-1FF7-119E-869FADBCD8C1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809223-1CE7-6AF9-7E59-84A44437CD5C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E30A7-510F-4B7C-3BE8-A5B59DF24D07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750A36-0FB3-8E93-F980-8EEC1A3FDEFE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B4F92-EFE1-C1A0-84D7-350F1BE4F6FA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09394D-00A4-5F94-C834-413DF341791E}"/>
              </a:ext>
            </a:extLst>
          </p:cNvPr>
          <p:cNvSpPr/>
          <p:nvPr/>
        </p:nvSpPr>
        <p:spPr>
          <a:xfrm>
            <a:off x="3841487" y="452422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856BE8-5842-08C2-4ECF-560E364DAE5B}"/>
              </a:ext>
            </a:extLst>
          </p:cNvPr>
          <p:cNvSpPr/>
          <p:nvPr/>
        </p:nvSpPr>
        <p:spPr>
          <a:xfrm>
            <a:off x="4340479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56517E-90C4-F9CC-FFD5-4992574E641A}"/>
              </a:ext>
            </a:extLst>
          </p:cNvPr>
          <p:cNvSpPr/>
          <p:nvPr/>
        </p:nvSpPr>
        <p:spPr>
          <a:xfrm>
            <a:off x="4839471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EB549B-BB08-3ED0-B404-5B2D8825F033}"/>
              </a:ext>
            </a:extLst>
          </p:cNvPr>
          <p:cNvSpPr/>
          <p:nvPr/>
        </p:nvSpPr>
        <p:spPr>
          <a:xfrm>
            <a:off x="5338463" y="452422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87925-79D9-863D-C0FE-8A39A951FA6C}"/>
              </a:ext>
            </a:extLst>
          </p:cNvPr>
          <p:cNvSpPr/>
          <p:nvPr/>
        </p:nvSpPr>
        <p:spPr>
          <a:xfrm>
            <a:off x="5837455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3162FD-D16E-17F3-9E3A-2D0B97D09B2C}"/>
              </a:ext>
            </a:extLst>
          </p:cNvPr>
          <p:cNvSpPr/>
          <p:nvPr/>
        </p:nvSpPr>
        <p:spPr>
          <a:xfrm>
            <a:off x="6336447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24C286-A972-950E-4D67-13F6A10F0DA4}"/>
              </a:ext>
            </a:extLst>
          </p:cNvPr>
          <p:cNvSpPr/>
          <p:nvPr/>
        </p:nvSpPr>
        <p:spPr>
          <a:xfrm>
            <a:off x="6835439" y="452422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F626D6-0A90-4BEC-F891-E197E55E551B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28450-0EC5-5BEF-78B8-CBEA0DA03C3D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B3C07-74B8-ABD3-06F2-7A9C3072B7E0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D5C3BC-DDA6-4A0F-032D-2D01157D5844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93C156-2CB5-1282-07AC-3D29003E4907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F5022B-BC92-61D7-48E0-66CB5CDEEA81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7A949A-F853-7D8B-FDE3-9DA77B1B28F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42E181F-9C02-9A36-6729-CFAA6AE0CCC7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CF7827-E890-8A34-AADA-C4934757AFA4}"/>
              </a:ext>
            </a:extLst>
          </p:cNvPr>
          <p:cNvSpPr/>
          <p:nvPr/>
        </p:nvSpPr>
        <p:spPr>
          <a:xfrm>
            <a:off x="7334431" y="452422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7F0BB-975F-5EB8-B89C-40A5F7897B0D}"/>
              </a:ext>
            </a:extLst>
          </p:cNvPr>
          <p:cNvSpPr txBox="1"/>
          <p:nvPr/>
        </p:nvSpPr>
        <p:spPr>
          <a:xfrm>
            <a:off x="3486156" y="2571750"/>
            <a:ext cx="430227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queue.add(root)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 queue not empty: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curr = queue.remove()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queue.add(child)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B2924-1051-FFC0-868D-2C8E3EE08757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16910266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8BD78-29AB-3A82-2C7E-CD4ADBF5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94" y="254916"/>
            <a:ext cx="8229600" cy="667168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traversePreOrderDepthFirst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BDEB5-57AA-C2CB-207B-C46D852FF6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3473" y="526724"/>
            <a:ext cx="2917716" cy="4678087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recurse(0)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recurse(4)</a:t>
            </a:r>
          </a:p>
          <a:p>
            <a:r>
              <a:rPr lang="en-US" sz="1600">
                <a:latin typeface="+mj-lt"/>
              </a:rPr>
              <a:t>finish recurse(4)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recurse(5)</a:t>
            </a:r>
          </a:p>
          <a:p>
            <a:r>
              <a:rPr lang="en-US" sz="1600">
                <a:latin typeface="+mj-lt"/>
              </a:rPr>
              <a:t>finish recurse(5)</a:t>
            </a:r>
          </a:p>
          <a:p>
            <a:r>
              <a:rPr lang="en-US" sz="1600">
                <a:latin typeface="+mj-lt"/>
              </a:rPr>
              <a:t>finish recurse(1)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recurse(2)</a:t>
            </a:r>
          </a:p>
          <a:p>
            <a:r>
              <a:rPr lang="en-US" sz="1600">
                <a:latin typeface="+mj-lt"/>
              </a:rPr>
              <a:t>finish recurse(2)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recurse(3)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recurse(6)</a:t>
            </a:r>
          </a:p>
          <a:p>
            <a:r>
              <a:rPr lang="en-US" sz="1600">
                <a:solidFill>
                  <a:srgbClr val="0000FF"/>
                </a:solidFill>
                <a:latin typeface="+mj-lt"/>
              </a:rPr>
              <a:t>start  recurse(7)</a:t>
            </a:r>
          </a:p>
          <a:p>
            <a:r>
              <a:rPr lang="en-US" sz="1600">
                <a:latin typeface="+mj-lt"/>
              </a:rPr>
              <a:t>finish recurse(7)</a:t>
            </a:r>
          </a:p>
          <a:p>
            <a:r>
              <a:rPr lang="en-US" sz="1600">
                <a:latin typeface="+mj-lt"/>
              </a:rPr>
              <a:t>finish recurse(6)</a:t>
            </a:r>
          </a:p>
          <a:p>
            <a:r>
              <a:rPr lang="en-US" sz="1600">
                <a:latin typeface="+mj-lt"/>
              </a:rPr>
              <a:t>finish recurse(3)</a:t>
            </a:r>
          </a:p>
          <a:p>
            <a:r>
              <a:rPr lang="en-US" sz="1600">
                <a:latin typeface="+mj-lt"/>
              </a:rPr>
              <a:t>finish recurse(0)</a:t>
            </a:r>
          </a:p>
          <a:p>
            <a:endParaRPr lang="en-US" sz="1600">
              <a:latin typeface="+mj-l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2E1869-90D7-477E-C3CC-51B1AAC6ADC9}"/>
              </a:ext>
            </a:extLst>
          </p:cNvPr>
          <p:cNvSpPr txBox="1">
            <a:spLocks/>
          </p:cNvSpPr>
          <p:nvPr/>
        </p:nvSpPr>
        <p:spPr>
          <a:xfrm>
            <a:off x="457200" y="254916"/>
            <a:ext cx="8229600" cy="66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88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DA730-6BC1-8468-7717-BAE73C8037B0}"/>
              </a:ext>
            </a:extLst>
          </p:cNvPr>
          <p:cNvSpPr/>
          <p:nvPr/>
        </p:nvSpPr>
        <p:spPr>
          <a:xfrm>
            <a:off x="7471250" y="52672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6F3EE-6B21-2D60-0019-90847A486BA7}"/>
              </a:ext>
            </a:extLst>
          </p:cNvPr>
          <p:cNvSpPr/>
          <p:nvPr/>
        </p:nvSpPr>
        <p:spPr>
          <a:xfrm>
            <a:off x="6762422" y="1356712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33910-A490-2B8A-626B-9D84F70F174B}"/>
              </a:ext>
            </a:extLst>
          </p:cNvPr>
          <p:cNvSpPr/>
          <p:nvPr/>
        </p:nvSpPr>
        <p:spPr>
          <a:xfrm>
            <a:off x="6380007" y="2038900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144803-B4A4-9270-6215-BB2F0D33DE6A}"/>
              </a:ext>
            </a:extLst>
          </p:cNvPr>
          <p:cNvSpPr/>
          <p:nvPr/>
        </p:nvSpPr>
        <p:spPr>
          <a:xfrm>
            <a:off x="7088834" y="2038900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86C60A-289B-0D10-7FDC-D7B82C7B564B}"/>
              </a:ext>
            </a:extLst>
          </p:cNvPr>
          <p:cNvSpPr/>
          <p:nvPr/>
        </p:nvSpPr>
        <p:spPr>
          <a:xfrm>
            <a:off x="7468690" y="1356712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470591-CD6D-7CB0-F2A9-4FD66FB18AFB}"/>
              </a:ext>
            </a:extLst>
          </p:cNvPr>
          <p:cNvSpPr/>
          <p:nvPr/>
        </p:nvSpPr>
        <p:spPr>
          <a:xfrm>
            <a:off x="8225972" y="1356712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2B05AA-28FA-BAE4-8FA8-21B43A1CD968}"/>
              </a:ext>
            </a:extLst>
          </p:cNvPr>
          <p:cNvSpPr/>
          <p:nvPr/>
        </p:nvSpPr>
        <p:spPr>
          <a:xfrm>
            <a:off x="8189362" y="2868888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B78687-1159-1EC9-A990-8297C6220565}"/>
              </a:ext>
            </a:extLst>
          </p:cNvPr>
          <p:cNvSpPr/>
          <p:nvPr/>
        </p:nvSpPr>
        <p:spPr>
          <a:xfrm>
            <a:off x="3167117" y="4455645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621DA1-C48E-6DF6-CC5E-C6464CC29C31}"/>
              </a:ext>
            </a:extLst>
          </p:cNvPr>
          <p:cNvSpPr/>
          <p:nvPr/>
        </p:nvSpPr>
        <p:spPr>
          <a:xfrm>
            <a:off x="3666109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6C7F8F-055F-5C5D-8193-6667698ACD32}"/>
              </a:ext>
            </a:extLst>
          </p:cNvPr>
          <p:cNvSpPr/>
          <p:nvPr/>
        </p:nvSpPr>
        <p:spPr>
          <a:xfrm>
            <a:off x="4165101" y="4455645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7FC3A-1968-C688-2596-BBCAA2CE3A7D}"/>
              </a:ext>
            </a:extLst>
          </p:cNvPr>
          <p:cNvSpPr/>
          <p:nvPr/>
        </p:nvSpPr>
        <p:spPr>
          <a:xfrm>
            <a:off x="4664093" y="4455645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5D29C2-A7E7-559B-5C07-08A16F99FE3C}"/>
              </a:ext>
            </a:extLst>
          </p:cNvPr>
          <p:cNvSpPr/>
          <p:nvPr/>
        </p:nvSpPr>
        <p:spPr>
          <a:xfrm>
            <a:off x="5163085" y="4455645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5A3FC-F106-06A6-A38B-407F9E4AE90E}"/>
              </a:ext>
            </a:extLst>
          </p:cNvPr>
          <p:cNvSpPr/>
          <p:nvPr/>
        </p:nvSpPr>
        <p:spPr>
          <a:xfrm>
            <a:off x="5662077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512F4C-FA63-BC7E-A4DE-0854E50F01BB}"/>
              </a:ext>
            </a:extLst>
          </p:cNvPr>
          <p:cNvSpPr/>
          <p:nvPr/>
        </p:nvSpPr>
        <p:spPr>
          <a:xfrm>
            <a:off x="6161069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69C30-E528-E9F5-87BB-D36F7E5F604D}"/>
              </a:ext>
            </a:extLst>
          </p:cNvPr>
          <p:cNvCxnSpPr>
            <a:cxnSpLocks/>
          </p:cNvCxnSpPr>
          <p:nvPr/>
        </p:nvCxnSpPr>
        <p:spPr>
          <a:xfrm flipH="1">
            <a:off x="6953630" y="85313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87AE5A-CC04-C94E-EAEA-11BED2D1D47A}"/>
              </a:ext>
            </a:extLst>
          </p:cNvPr>
          <p:cNvCxnSpPr>
            <a:cxnSpLocks/>
          </p:cNvCxnSpPr>
          <p:nvPr/>
        </p:nvCxnSpPr>
        <p:spPr>
          <a:xfrm flipH="1">
            <a:off x="6571215" y="168312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8970CE-D15F-142A-8B39-868E562C9A3A}"/>
              </a:ext>
            </a:extLst>
          </p:cNvPr>
          <p:cNvCxnSpPr>
            <a:cxnSpLocks/>
          </p:cNvCxnSpPr>
          <p:nvPr/>
        </p:nvCxnSpPr>
        <p:spPr>
          <a:xfrm>
            <a:off x="7088834" y="168312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15478-19E2-81D4-4ED6-BAAA59B6FE6A}"/>
              </a:ext>
            </a:extLst>
          </p:cNvPr>
          <p:cNvCxnSpPr>
            <a:cxnSpLocks/>
          </p:cNvCxnSpPr>
          <p:nvPr/>
        </p:nvCxnSpPr>
        <p:spPr>
          <a:xfrm flipH="1">
            <a:off x="7659898" y="90913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60E12B-6282-AB89-5F5C-CD30B8033AB2}"/>
              </a:ext>
            </a:extLst>
          </p:cNvPr>
          <p:cNvCxnSpPr>
            <a:cxnSpLocks/>
          </p:cNvCxnSpPr>
          <p:nvPr/>
        </p:nvCxnSpPr>
        <p:spPr>
          <a:xfrm>
            <a:off x="7797662" y="85313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8B63F-C342-4106-F1D8-F202A71D17D6}"/>
              </a:ext>
            </a:extLst>
          </p:cNvPr>
          <p:cNvCxnSpPr>
            <a:cxnSpLocks/>
          </p:cNvCxnSpPr>
          <p:nvPr/>
        </p:nvCxnSpPr>
        <p:spPr>
          <a:xfrm flipH="1">
            <a:off x="8380570" y="242131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C03E6-E56A-83D9-EE00-D20E961CD48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417180" y="1739127"/>
            <a:ext cx="0" cy="2997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C18E465-82A0-C3D2-1B5F-CAECECBBFD81}"/>
              </a:ext>
            </a:extLst>
          </p:cNvPr>
          <p:cNvSpPr/>
          <p:nvPr/>
        </p:nvSpPr>
        <p:spPr>
          <a:xfrm>
            <a:off x="8225972" y="2038127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27D9EE-DA10-60C3-13C8-2831C6145ED5}"/>
              </a:ext>
            </a:extLst>
          </p:cNvPr>
          <p:cNvSpPr/>
          <p:nvPr/>
        </p:nvSpPr>
        <p:spPr>
          <a:xfrm>
            <a:off x="6660061" y="4455645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7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FA8CD-34C0-6F75-5B5A-F4554CF292AD}"/>
              </a:ext>
            </a:extLst>
          </p:cNvPr>
          <p:cNvSpPr txBox="1"/>
          <p:nvPr/>
        </p:nvSpPr>
        <p:spPr>
          <a:xfrm>
            <a:off x="2905503" y="2595701"/>
            <a:ext cx="43022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recurse(curr)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 </a:t>
            </a:r>
            <a:r>
              <a:rPr lang="en-US">
                <a:solidFill>
                  <a:srgbClr val="007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process curr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for child in curr.children: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recurse(child)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3099C-F48A-9483-4FC1-FE67B0BCF15B}"/>
              </a:ext>
            </a:extLst>
          </p:cNvPr>
          <p:cNvSpPr txBox="1"/>
          <p:nvPr/>
        </p:nvSpPr>
        <p:spPr>
          <a:xfrm>
            <a:off x="2905503" y="3861161"/>
            <a:ext cx="188216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recurse(root)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2EE071-B565-6CB7-1BD4-B498B764E78F}"/>
              </a:ext>
            </a:extLst>
          </p:cNvPr>
          <p:cNvSpPr txBox="1"/>
          <p:nvPr/>
        </p:nvSpPr>
        <p:spPr>
          <a:xfrm>
            <a:off x="5314951" y="-741882"/>
            <a:ext cx="291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change color to indicate</a:t>
            </a:r>
          </a:p>
          <a:p>
            <a:r>
              <a:rPr lang="en-US">
                <a:solidFill>
                  <a:srgbClr val="0000FF"/>
                </a:solidFill>
              </a:rPr>
              <a:t>hasBeenVisited = true</a:t>
            </a:r>
          </a:p>
        </p:txBody>
      </p:sp>
    </p:spTree>
    <p:extLst>
      <p:ext uri="{BB962C8B-B14F-4D97-AF65-F5344CB8AC3E}">
        <p14:creationId xmlns:p14="http://schemas.microsoft.com/office/powerpoint/2010/main" val="48021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4353D-D5AC-82B6-37F9-309D61CD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quadtree rabbit hole</a:t>
            </a:r>
            <a:br>
              <a:rPr lang="en-US" sz="6000"/>
            </a:br>
            <a:r>
              <a:rPr lang="en-US" sz="13800"/>
              <a:t>🐰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2149396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problem: </a:t>
            </a:r>
            <a:r>
              <a:rPr lang="en-US"/>
              <a:t>naive collision detection is slow</a:t>
            </a:r>
            <a:br>
              <a:rPr lang="en-US"/>
            </a:br>
            <a:r>
              <a:rPr lang="en-US" sz="2000"/>
              <a:t>O(n^2) to check all pairs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C3999C-70F3-874B-D0D1-492236B8EF64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CDA63-B348-7C76-9A7A-5918EC692335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22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idea: </a:t>
            </a:r>
            <a:r>
              <a:rPr lang="en-US"/>
              <a:t>use a grid</a:t>
            </a:r>
            <a:br>
              <a:rPr lang="en-US"/>
            </a:br>
            <a:r>
              <a:rPr lang="en-US" sz="2000"/>
              <a:t>O(n) to assign all circles to grid cells</a:t>
            </a:r>
            <a:endParaRPr lang="en-US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1DE52D-7EDE-9CA4-BA3C-B0590339F6F3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05F451-3688-4DE3-6AD0-68BC027256DC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4419F-8B4E-0685-69CB-D77CC33F2CC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D5AA7-CCB6-0511-86E7-43AD45B7A506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57CFDB-B7EF-17E2-D6EB-D888687C62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A9001D-6ADB-A107-D8CE-828B215447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3ECCD1-7DBD-3198-ED91-1EF6B4FEF96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4D6E0-F86C-41AC-1EB7-55F77ECACE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152389-A390-CBBF-EBDA-C3168045C4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D6F1EB7-3215-98F6-FBE2-827782983F8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BABC0D-6B26-02C3-A907-2A6D3230B37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6D7F7F-D562-1DB3-8C95-7D4D52AF2B4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E2B97-B6ED-3994-306D-C5AE9931F05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C5E2A4-4326-AA4C-39CA-EF99D60880A3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42F5B-BA17-0370-5F32-DB9C414E0FDA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7BB329-1F68-D311-352B-BE98AB423AF7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36F3F7-D858-7D7C-89A1-E53E4DA1949D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3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49E1C-E62F-40A8-3116-C69B2857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(whether we allow for self-edges, multiple edges, etc. depends on context)</a:t>
            </a:r>
          </a:p>
        </p:txBody>
      </p:sp>
    </p:spTree>
    <p:extLst>
      <p:ext uri="{BB962C8B-B14F-4D97-AF65-F5344CB8AC3E}">
        <p14:creationId xmlns:p14="http://schemas.microsoft.com/office/powerpoint/2010/main" val="12237338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so many grid cells; most empty!</a:t>
            </a:r>
            <a:endParaRPr lang="en-US" b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668D83-C175-9A1E-034D-0FEB3E5E155F}"/>
              </a:ext>
            </a:extLst>
          </p:cNvPr>
          <p:cNvSpPr/>
          <p:nvPr/>
        </p:nvSpPr>
        <p:spPr>
          <a:xfrm>
            <a:off x="4572000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DAD3C3-5234-C8D6-FC9F-F82DD485C0F8}"/>
              </a:ext>
            </a:extLst>
          </p:cNvPr>
          <p:cNvSpPr/>
          <p:nvPr/>
        </p:nvSpPr>
        <p:spPr>
          <a:xfrm>
            <a:off x="4107218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73A4659-7548-5C4C-6C46-23FB4D32F49B}"/>
              </a:ext>
            </a:extLst>
          </p:cNvPr>
          <p:cNvSpPr/>
          <p:nvPr/>
        </p:nvSpPr>
        <p:spPr>
          <a:xfrm>
            <a:off x="5193949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6CB05-2071-872B-746E-64D7E50CE1D5}"/>
              </a:ext>
            </a:extLst>
          </p:cNvPr>
          <p:cNvSpPr/>
          <p:nvPr/>
        </p:nvSpPr>
        <p:spPr>
          <a:xfrm>
            <a:off x="4107218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0B5766-901A-0085-D5DC-8D0C054C4C85}"/>
              </a:ext>
            </a:extLst>
          </p:cNvPr>
          <p:cNvSpPr/>
          <p:nvPr/>
        </p:nvSpPr>
        <p:spPr>
          <a:xfrm>
            <a:off x="4221717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F7A7C-C6F1-EC72-29BE-D4EB823FEE05}"/>
              </a:ext>
            </a:extLst>
          </p:cNvPr>
          <p:cNvCxnSpPr>
            <a:cxnSpLocks/>
          </p:cNvCxnSpPr>
          <p:nvPr/>
        </p:nvCxnSpPr>
        <p:spPr>
          <a:xfrm flipV="1">
            <a:off x="6477679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FD5E59-7344-4C90-BD4F-7A9ECCA13979}"/>
              </a:ext>
            </a:extLst>
          </p:cNvPr>
          <p:cNvCxnSpPr>
            <a:cxnSpLocks/>
          </p:cNvCxnSpPr>
          <p:nvPr/>
        </p:nvCxnSpPr>
        <p:spPr>
          <a:xfrm flipV="1">
            <a:off x="457200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B33ED-A29D-BA76-BE26-A479F5C1B72B}"/>
              </a:ext>
            </a:extLst>
          </p:cNvPr>
          <p:cNvCxnSpPr>
            <a:cxnSpLocks/>
          </p:cNvCxnSpPr>
          <p:nvPr/>
        </p:nvCxnSpPr>
        <p:spPr>
          <a:xfrm flipV="1">
            <a:off x="265785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2F3709F-E861-6618-7D91-C88DCCFFD3D9}"/>
              </a:ext>
            </a:extLst>
          </p:cNvPr>
          <p:cNvCxnSpPr>
            <a:cxnSpLocks/>
          </p:cNvCxnSpPr>
          <p:nvPr/>
        </p:nvCxnSpPr>
        <p:spPr>
          <a:xfrm flipV="1">
            <a:off x="35790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790B4E-78F7-EA76-926A-F65752CEF986}"/>
              </a:ext>
            </a:extLst>
          </p:cNvPr>
          <p:cNvCxnSpPr>
            <a:cxnSpLocks/>
          </p:cNvCxnSpPr>
          <p:nvPr/>
        </p:nvCxnSpPr>
        <p:spPr>
          <a:xfrm flipV="1">
            <a:off x="552219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AC3AFD5-95D1-1D2C-1313-D39A7F6DC963}"/>
              </a:ext>
            </a:extLst>
          </p:cNvPr>
          <p:cNvSpPr/>
          <p:nvPr/>
        </p:nvSpPr>
        <p:spPr>
          <a:xfrm>
            <a:off x="2745935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9E6B0-CD31-AE96-4546-C9EE68D8E673}"/>
              </a:ext>
            </a:extLst>
          </p:cNvPr>
          <p:cNvSpPr/>
          <p:nvPr/>
        </p:nvSpPr>
        <p:spPr>
          <a:xfrm>
            <a:off x="3242185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73B0D4-C980-CE91-5DEC-7C00D8C18F2A}"/>
              </a:ext>
            </a:extLst>
          </p:cNvPr>
          <p:cNvGrpSpPr/>
          <p:nvPr/>
        </p:nvGrpSpPr>
        <p:grpSpPr>
          <a:xfrm>
            <a:off x="2657849" y="1355392"/>
            <a:ext cx="3819829" cy="3456175"/>
            <a:chOff x="658906" y="1355392"/>
            <a:chExt cx="7826188" cy="345617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BB2A09-F13A-11D1-EF57-4BD498B8DA92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3553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A69ED5-EEE1-30B1-2284-C99648964813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81156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775E95-E406-8CD4-1A2B-CCC580D9D0B6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08259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315CB6-3916-F393-9E1D-E50B91B5026E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2188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CA8C8A-5F24-1005-C264-B775D323A07D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94601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0697D6-E161-132C-45BD-F0ED4FDD8FE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1806122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13135D-8477-CD06-1413-833FA71AB087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2677035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F834B1-9C43-B9D7-8D99-F88B6F50211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3528577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74DCBA8-8681-B021-A8A7-C7488B079A1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6" y="4389759"/>
              <a:ext cx="7826188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996901-E5B2-54BF-C97E-E0C4AD971BAE}"/>
              </a:ext>
            </a:extLst>
          </p:cNvPr>
          <p:cNvCxnSpPr>
            <a:cxnSpLocks/>
          </p:cNvCxnSpPr>
          <p:nvPr/>
        </p:nvCxnSpPr>
        <p:spPr>
          <a:xfrm flipV="1">
            <a:off x="3111740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6DBF55-A9AD-82AD-DEFA-899F534A19BD}"/>
              </a:ext>
            </a:extLst>
          </p:cNvPr>
          <p:cNvCxnSpPr>
            <a:cxnSpLocks/>
          </p:cNvCxnSpPr>
          <p:nvPr/>
        </p:nvCxnSpPr>
        <p:spPr>
          <a:xfrm flipV="1">
            <a:off x="40574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453000-6491-5BC3-D8D0-173208AC54A3}"/>
              </a:ext>
            </a:extLst>
          </p:cNvPr>
          <p:cNvCxnSpPr>
            <a:cxnSpLocks/>
          </p:cNvCxnSpPr>
          <p:nvPr/>
        </p:nvCxnSpPr>
        <p:spPr>
          <a:xfrm flipV="1">
            <a:off x="50480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0CD0AA-771E-96A4-3C3E-C6BBBF289427}"/>
              </a:ext>
            </a:extLst>
          </p:cNvPr>
          <p:cNvCxnSpPr>
            <a:cxnSpLocks/>
          </p:cNvCxnSpPr>
          <p:nvPr/>
        </p:nvCxnSpPr>
        <p:spPr>
          <a:xfrm flipV="1">
            <a:off x="6000573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290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09B03DD-5294-AEE1-0D58-1A65723B1205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93ADE6-ED7A-FB21-E292-83C9ABCC37D9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91366-5B8B-AB18-F871-A05CB06FFF1B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3D258B-372D-C8CC-1C58-390DB44AB8D4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25F36D-BCB3-CA88-5795-1FF8D5F4C07C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49F164-A905-9946-A601-34FD791F8225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"only have grid where you need it"</a:t>
            </a:r>
            <a:r>
              <a:rPr lang="en-US" b="1"/>
              <a:t> 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57CFDB-B7EF-17E2-D6EB-D888687C62F1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9001D-6ADB-A107-D8CE-828B215447CC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6C071B-0D8E-36C9-4407-D0984279ABA6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ECCD1-7DBD-3198-ED91-1EF6B4FEF96C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00235-9EEE-D1E2-E20E-4280990FF9D7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D70E1B-C37C-340E-CB3D-87DB44EB18CD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F3382-786B-37B5-199C-812D2EA483F0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46AF64-187B-E291-5C66-1F1DA913178C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1EFF34C-DBCC-804C-93E6-05C1B28B2442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DD26B8-D320-C956-2DE3-C801C1FD11B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3F9108-D0A1-E106-B2AB-33CCE9C6A77C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245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problem: </a:t>
            </a:r>
            <a:r>
              <a:rPr lang="en-US"/>
              <a:t>how do we store this?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D4E32D-D8BB-FB6B-2DDF-E0ABC4D6E4A9}"/>
              </a:ext>
            </a:extLst>
          </p:cNvPr>
          <p:cNvSpPr/>
          <p:nvPr/>
        </p:nvSpPr>
        <p:spPr>
          <a:xfrm>
            <a:off x="4569042" y="4300859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BA84FF-C38F-7D2D-44FC-1D416C6DB1E8}"/>
              </a:ext>
            </a:extLst>
          </p:cNvPr>
          <p:cNvSpPr/>
          <p:nvPr/>
        </p:nvSpPr>
        <p:spPr>
          <a:xfrm>
            <a:off x="2742977" y="1891110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FBF1D0-DDB9-8A28-3008-6403BCCB0548}"/>
              </a:ext>
            </a:extLst>
          </p:cNvPr>
          <p:cNvSpPr/>
          <p:nvPr/>
        </p:nvSpPr>
        <p:spPr>
          <a:xfrm>
            <a:off x="4104260" y="1534686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6BB5C-5CC7-93E2-F77F-A952DB34E7A5}"/>
              </a:ext>
            </a:extLst>
          </p:cNvPr>
          <p:cNvSpPr/>
          <p:nvPr/>
        </p:nvSpPr>
        <p:spPr>
          <a:xfrm>
            <a:off x="5190991" y="1860607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1431E1-0C57-1F1F-3934-3BF4BEBA112D}"/>
              </a:ext>
            </a:extLst>
          </p:cNvPr>
          <p:cNvSpPr/>
          <p:nvPr/>
        </p:nvSpPr>
        <p:spPr>
          <a:xfrm>
            <a:off x="4104260" y="2318828"/>
            <a:ext cx="238805" cy="2388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73E402-DF90-C5A3-76A8-5619944055E3}"/>
              </a:ext>
            </a:extLst>
          </p:cNvPr>
          <p:cNvSpPr/>
          <p:nvPr/>
        </p:nvSpPr>
        <p:spPr>
          <a:xfrm>
            <a:off x="4218759" y="2438230"/>
            <a:ext cx="238805" cy="238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B60F15-F0D4-06D1-8426-CF2B73F77A1D}"/>
              </a:ext>
            </a:extLst>
          </p:cNvPr>
          <p:cNvCxnSpPr>
            <a:cxnSpLocks/>
          </p:cNvCxnSpPr>
          <p:nvPr/>
        </p:nvCxnSpPr>
        <p:spPr>
          <a:xfrm>
            <a:off x="2654077" y="13553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B33ECF-1E68-DA2E-52EA-7A4E32C12DEF}"/>
              </a:ext>
            </a:extLst>
          </p:cNvPr>
          <p:cNvCxnSpPr>
            <a:cxnSpLocks/>
          </p:cNvCxnSpPr>
          <p:nvPr/>
        </p:nvCxnSpPr>
        <p:spPr>
          <a:xfrm>
            <a:off x="2654077" y="4811567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79E98-198C-5D46-0807-4C37AA8008A0}"/>
              </a:ext>
            </a:extLst>
          </p:cNvPr>
          <p:cNvCxnSpPr>
            <a:cxnSpLocks/>
          </p:cNvCxnSpPr>
          <p:nvPr/>
        </p:nvCxnSpPr>
        <p:spPr>
          <a:xfrm flipV="1">
            <a:off x="6474721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1BB24-2739-8CC7-0B0D-910722387AC4}"/>
              </a:ext>
            </a:extLst>
          </p:cNvPr>
          <p:cNvCxnSpPr>
            <a:cxnSpLocks/>
          </p:cNvCxnSpPr>
          <p:nvPr/>
        </p:nvCxnSpPr>
        <p:spPr>
          <a:xfrm>
            <a:off x="2654077" y="3082592"/>
            <a:ext cx="3820644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B2B30A-13C6-322F-6E92-81AE7648706A}"/>
              </a:ext>
            </a:extLst>
          </p:cNvPr>
          <p:cNvCxnSpPr>
            <a:cxnSpLocks/>
          </p:cNvCxnSpPr>
          <p:nvPr/>
        </p:nvCxnSpPr>
        <p:spPr>
          <a:xfrm flipV="1">
            <a:off x="4569042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EE92F3-7967-9B5D-F4EC-9E88FB95931C}"/>
              </a:ext>
            </a:extLst>
          </p:cNvPr>
          <p:cNvCxnSpPr>
            <a:cxnSpLocks/>
          </p:cNvCxnSpPr>
          <p:nvPr/>
        </p:nvCxnSpPr>
        <p:spPr>
          <a:xfrm flipV="1">
            <a:off x="2654077" y="1355392"/>
            <a:ext cx="0" cy="3456175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6C6E2-886E-F0B2-B6EF-8495BA1931AD}"/>
              </a:ext>
            </a:extLst>
          </p:cNvPr>
          <p:cNvCxnSpPr>
            <a:cxnSpLocks/>
          </p:cNvCxnSpPr>
          <p:nvPr/>
        </p:nvCxnSpPr>
        <p:spPr>
          <a:xfrm flipV="1">
            <a:off x="3576133" y="1355392"/>
            <a:ext cx="0" cy="172720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50F10-5DC5-9BE9-20DD-2393F8F79D8D}"/>
              </a:ext>
            </a:extLst>
          </p:cNvPr>
          <p:cNvCxnSpPr>
            <a:cxnSpLocks/>
          </p:cNvCxnSpPr>
          <p:nvPr/>
        </p:nvCxnSpPr>
        <p:spPr>
          <a:xfrm>
            <a:off x="2654077" y="2218815"/>
            <a:ext cx="1914965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4351D81-1DC6-6FC1-BC8B-54E76029FF37}"/>
              </a:ext>
            </a:extLst>
          </p:cNvPr>
          <p:cNvSpPr/>
          <p:nvPr/>
        </p:nvSpPr>
        <p:spPr>
          <a:xfrm>
            <a:off x="3239227" y="1457918"/>
            <a:ext cx="238805" cy="23880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5E4B8C-F1F5-4087-8EB6-3BC1DBEDD747}"/>
              </a:ext>
            </a:extLst>
          </p:cNvPr>
          <p:cNvCxnSpPr>
            <a:cxnSpLocks/>
          </p:cNvCxnSpPr>
          <p:nvPr/>
        </p:nvCxnSpPr>
        <p:spPr>
          <a:xfrm flipH="1">
            <a:off x="2654077" y="1799208"/>
            <a:ext cx="890192" cy="0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EDBEF-4C32-786F-FFF7-E8768F2CAFE1}"/>
              </a:ext>
            </a:extLst>
          </p:cNvPr>
          <p:cNvCxnSpPr>
            <a:cxnSpLocks/>
          </p:cNvCxnSpPr>
          <p:nvPr/>
        </p:nvCxnSpPr>
        <p:spPr>
          <a:xfrm flipV="1">
            <a:off x="3108782" y="1355392"/>
            <a:ext cx="0" cy="863423"/>
          </a:xfrm>
          <a:prstGeom prst="line">
            <a:avLst/>
          </a:prstGeom>
          <a:ln w="38100" cap="rnd">
            <a:headEnd type="none" w="sm" len="sm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711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86E8ACE-852A-262B-6C03-32D58638072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98D692B-E9D7-E895-9984-BC17E6431238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FD0C830-DA98-2B04-3112-DD258FBBE26E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0D7031-2B51-EFDE-C041-00B68891034A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A82847-2874-C2E3-9AB9-7C0A71F550C1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62A6A58-9E5F-3B3E-204B-D50E9052E139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52C18E-2372-EE08-F70C-62D5FEC1F6F0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9597AC-4200-532D-2029-553ED806A0D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0093C63-7DB7-948E-DBF2-FEF805815392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9BCA9A-FCDF-6476-DB2D-17ADBC2BE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0BFC148-9D98-D37F-94AF-1DDC8DD84B7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2F69BB-3CF5-FFAD-1B63-C75C88AD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95552-1D5F-0BE0-F784-01C53FCB3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B07CDA-9918-9827-41A6-99C601D87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82D4E56-0265-6250-C2D8-4A05EC18DDFD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643184-276F-0748-34B8-942869F59577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AD6F429-4D9B-706A-6B86-D8EDF3EE4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E6B7A-6B7D-FBF9-3745-462C03418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2CA2B2-E5E8-82E5-38E0-3F37F0B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211B99-D3EA-7C97-3295-DFD4B22F192E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3D88B6-FA27-9356-E94A-918EF8D110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55B75-1CBD-3CDA-4942-5A3504D7DB4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BF5A3-530B-8BDC-CD00-F95651615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E82DFF-252C-5756-BD4E-493CD6C65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C7448E-31B6-C310-19B3-B5913B487219}"/>
              </a:ext>
            </a:extLst>
          </p:cNvPr>
          <p:cNvGrpSpPr/>
          <p:nvPr/>
        </p:nvGrpSpPr>
        <p:grpSpPr>
          <a:xfrm>
            <a:off x="2649434" y="1355392"/>
            <a:ext cx="3820644" cy="3456175"/>
            <a:chOff x="1088390" y="1355392"/>
            <a:chExt cx="3820644" cy="345617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BEDB36-EA6B-FE8D-CED7-50EEFFDF0946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57137B-6A38-7540-BC73-4CBD20EC9381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D0EB90-72E5-73E4-100E-0F0760F2A10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67774-6AF4-8549-1C53-C7A002F6C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0FA6F8-A948-3F59-D042-C926FA865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B13A6-DB78-6799-7E83-8564BDE8047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EB7CC-49CE-B845-E564-74F3B61F2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E0094DA-2A34-4114-8500-86A2CC4CF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AD9FD-EF8C-EA7F-A97B-C20DC6992027}"/>
              </a:ext>
            </a:extLst>
          </p:cNvPr>
          <p:cNvGrpSpPr/>
          <p:nvPr/>
        </p:nvGrpSpPr>
        <p:grpSpPr>
          <a:xfrm>
            <a:off x="2649434" y="1355392"/>
            <a:ext cx="1914965" cy="1727200"/>
            <a:chOff x="1088390" y="1355392"/>
            <a:chExt cx="1914965" cy="1727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BD13F-F18E-FA88-514E-DAC19C1F5274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C4F897-C255-BD87-06FC-81A2972E54AC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37C9A6-C22F-E6CA-9552-0FFF3DABCC51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0D088F0-96DC-9638-4A35-7B2324528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8D8DA1-FADA-AA4B-110F-A6A75655CD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05DC12-FAAA-D338-7355-82C14AE78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91058C-7491-ADC9-0380-F420FDB40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8FF7A-5590-3675-0F0C-F6EA83BB2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FF5530-AF32-28A6-9BBD-7EF2B1F7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9748AF-8534-16A7-0251-FE7F853CCA16}"/>
              </a:ext>
            </a:extLst>
          </p:cNvPr>
          <p:cNvGrpSpPr/>
          <p:nvPr/>
        </p:nvGrpSpPr>
        <p:grpSpPr>
          <a:xfrm>
            <a:off x="2649434" y="1355392"/>
            <a:ext cx="922056" cy="863423"/>
            <a:chOff x="1088390" y="1355392"/>
            <a:chExt cx="922056" cy="8634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B0A2F-6622-59EC-7E7F-FD24EF8330A7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FC272-B12C-E533-4581-A207CCF1E66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D1255C-3067-2477-4C4B-EEA692186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FBE499-286F-F9CB-EB78-8CCC9F4C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69773BB-1003-DBC9-6AA5-6E301FAF8EB5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565A75-812E-4305-895C-E3B9D489734A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8012B4-2593-9874-79A3-1FA011BE1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0CFDE2-DFE8-E651-1016-B9C1A4763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6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3C1937-9D70-5E5F-5504-8656D15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idea: </a:t>
            </a:r>
            <a:r>
              <a:rPr lang="en-US"/>
              <a:t>a tree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B87C3A-31C9-25FF-E1B4-BABC73B900AA}"/>
              </a:ext>
            </a:extLst>
          </p:cNvPr>
          <p:cNvGrpSpPr/>
          <p:nvPr/>
        </p:nvGrpSpPr>
        <p:grpSpPr>
          <a:xfrm>
            <a:off x="7181511" y="237601"/>
            <a:ext cx="1493859" cy="1191150"/>
            <a:chOff x="1088390" y="1355392"/>
            <a:chExt cx="3820644" cy="3456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E347AC-183E-8E3A-910C-D4B4DB7D38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5DFB2-45D4-4B84-DB7B-DBE59597A78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33453F-3871-EA55-5AD4-3204F4AF8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60A27B-A9DA-9C5B-0FE0-B02165D88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366796-4E44-30AE-755A-BC45AB7C29D6}"/>
              </a:ext>
            </a:extLst>
          </p:cNvPr>
          <p:cNvGrpSpPr/>
          <p:nvPr/>
        </p:nvGrpSpPr>
        <p:grpSpPr>
          <a:xfrm>
            <a:off x="7181511" y="1726168"/>
            <a:ext cx="1493859" cy="1191150"/>
            <a:chOff x="1088390" y="1355392"/>
            <a:chExt cx="3820644" cy="34561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97496F-A41E-6141-ED48-E2161D5C9903}"/>
                </a:ext>
              </a:extLst>
            </p:cNvPr>
            <p:cNvSpPr/>
            <p:nvPr/>
          </p:nvSpPr>
          <p:spPr>
            <a:xfrm>
              <a:off x="3003355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1F696D-A213-0441-3A23-256ECFD2AA9B}"/>
                </a:ext>
              </a:extLst>
            </p:cNvPr>
            <p:cNvSpPr/>
            <p:nvPr/>
          </p:nvSpPr>
          <p:spPr>
            <a:xfrm>
              <a:off x="3625304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64B125-4E24-8C7D-6BE5-AF93D4DD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A605DC-F1EB-6A49-186B-2BC1F777C4E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4811567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ACD81F-6D8E-58A1-B656-08B424899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034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CE4512-B2A2-A4AB-8CFF-2C9788EBB6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382064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2EA753-13BD-899F-78E4-73C1FEE0F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09B075-F27B-BF08-8CBD-2D503D484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3456175"/>
            </a:xfrm>
            <a:prstGeom prst="line">
              <a:avLst/>
            </a:prstGeom>
            <a:ln w="38100" cap="rnd">
              <a:solidFill>
                <a:schemeClr val="accent2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87D8AD-4938-2F90-F6A5-F973A1B6D342}"/>
              </a:ext>
            </a:extLst>
          </p:cNvPr>
          <p:cNvGrpSpPr/>
          <p:nvPr/>
        </p:nvGrpSpPr>
        <p:grpSpPr>
          <a:xfrm>
            <a:off x="7181511" y="3262078"/>
            <a:ext cx="748744" cy="595270"/>
            <a:chOff x="1088390" y="1355392"/>
            <a:chExt cx="1914965" cy="172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D130CA-CE92-7D1E-8DEA-B019CDF89927}"/>
                </a:ext>
              </a:extLst>
            </p:cNvPr>
            <p:cNvSpPr/>
            <p:nvPr/>
          </p:nvSpPr>
          <p:spPr>
            <a:xfrm>
              <a:off x="2538573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DA01D-B792-D227-E8DE-E5CBFC570F78}"/>
                </a:ext>
              </a:extLst>
            </p:cNvPr>
            <p:cNvSpPr/>
            <p:nvPr/>
          </p:nvSpPr>
          <p:spPr>
            <a:xfrm>
              <a:off x="2538573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3F0737-8522-E831-5B87-4675568D56DE}"/>
                </a:ext>
              </a:extLst>
            </p:cNvPr>
            <p:cNvSpPr/>
            <p:nvPr/>
          </p:nvSpPr>
          <p:spPr>
            <a:xfrm>
              <a:off x="2653072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032D08-EA88-3933-6610-BDAB09D7C7C8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F27455-7F91-8AA8-3BF5-7290D68C7B9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3082592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D634EFB-8F7B-D854-91BC-75C8E4550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355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8D3593-254C-C727-AD97-E80DBD8E7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52628B-F7BD-699E-3CCE-64CBB7D5B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172720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B355EF-C122-9B32-EAE5-57B70A44159F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1914965" cy="0"/>
            </a:xfrm>
            <a:prstGeom prst="line">
              <a:avLst/>
            </a:prstGeom>
            <a:ln w="38100" cap="rnd">
              <a:solidFill>
                <a:schemeClr val="accent4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562C1-F3AA-F155-7D27-A98F5C748EEF}"/>
              </a:ext>
            </a:extLst>
          </p:cNvPr>
          <p:cNvGrpSpPr/>
          <p:nvPr/>
        </p:nvGrpSpPr>
        <p:grpSpPr>
          <a:xfrm>
            <a:off x="7195362" y="4557369"/>
            <a:ext cx="360521" cy="297573"/>
            <a:chOff x="1088390" y="1355392"/>
            <a:chExt cx="922056" cy="86342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C216FC-7EAB-9D4D-6B79-A9AF955FADAC}"/>
                </a:ext>
              </a:extLst>
            </p:cNvPr>
            <p:cNvSpPr/>
            <p:nvPr/>
          </p:nvSpPr>
          <p:spPr>
            <a:xfrm>
              <a:off x="1177290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89C604D-EF25-A4BF-5273-07FF8D83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1355392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AF863E-8288-F007-7C88-5AEE59D84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90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A214F1-F534-E874-C98E-2D09CC5BB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446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3EAE3E-3BCA-69F7-4C29-CED77F58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088390" y="2218815"/>
              <a:ext cx="922056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B4B09C-AAD6-1724-CB22-8F76FAE97236}"/>
                </a:ext>
              </a:extLst>
            </p:cNvPr>
            <p:cNvSpPr/>
            <p:nvPr/>
          </p:nvSpPr>
          <p:spPr>
            <a:xfrm>
              <a:off x="1673540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CD10C6-3105-F8C1-270D-63A6E080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390" y="1799208"/>
              <a:ext cx="890192" cy="0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B563E5-4AAB-3FCB-2E15-F30FC6985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095" y="1355392"/>
              <a:ext cx="0" cy="863423"/>
            </a:xfrm>
            <a:prstGeom prst="line">
              <a:avLst/>
            </a:prstGeom>
            <a:ln w="38100" cap="rnd">
              <a:solidFill>
                <a:schemeClr val="accent6"/>
              </a:solidFill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E5EFD3-0AA0-D675-6A3A-801CAF06FC1D}"/>
              </a:ext>
            </a:extLst>
          </p:cNvPr>
          <p:cNvGrpSpPr/>
          <p:nvPr/>
        </p:nvGrpSpPr>
        <p:grpSpPr>
          <a:xfrm>
            <a:off x="2654077" y="1355392"/>
            <a:ext cx="3820644" cy="3456175"/>
            <a:chOff x="2654077" y="1355392"/>
            <a:chExt cx="3820644" cy="345617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3087B7E0-1B49-D556-50C6-C8A914EECC7F}"/>
                </a:ext>
              </a:extLst>
            </p:cNvPr>
            <p:cNvSpPr/>
            <p:nvPr/>
          </p:nvSpPr>
          <p:spPr>
            <a:xfrm>
              <a:off x="4569042" y="4300859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198CF8-5A42-EDCD-2DC0-32778FF06B4B}"/>
                </a:ext>
              </a:extLst>
            </p:cNvPr>
            <p:cNvSpPr/>
            <p:nvPr/>
          </p:nvSpPr>
          <p:spPr>
            <a:xfrm>
              <a:off x="2742977" y="1891110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A8E0CD-8607-73B0-A37C-B709521A8559}"/>
                </a:ext>
              </a:extLst>
            </p:cNvPr>
            <p:cNvSpPr/>
            <p:nvPr/>
          </p:nvSpPr>
          <p:spPr>
            <a:xfrm>
              <a:off x="4104260" y="1534686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9C13E7AF-7DA7-9E2D-1FFF-A334597EDF0A}"/>
                </a:ext>
              </a:extLst>
            </p:cNvPr>
            <p:cNvSpPr/>
            <p:nvPr/>
          </p:nvSpPr>
          <p:spPr>
            <a:xfrm>
              <a:off x="5190991" y="1860607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E413F6A-2B54-1224-9834-6B2EBF5CD6F4}"/>
                </a:ext>
              </a:extLst>
            </p:cNvPr>
            <p:cNvSpPr/>
            <p:nvPr/>
          </p:nvSpPr>
          <p:spPr>
            <a:xfrm>
              <a:off x="4104260" y="2318828"/>
              <a:ext cx="238805" cy="2388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6D6C909F-A714-FB2D-FA8D-56F506391EF6}"/>
                </a:ext>
              </a:extLst>
            </p:cNvPr>
            <p:cNvSpPr/>
            <p:nvPr/>
          </p:nvSpPr>
          <p:spPr>
            <a:xfrm>
              <a:off x="4218759" y="2438230"/>
              <a:ext cx="238805" cy="2388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1294740-1AB3-520A-99C5-FA63A7C271D9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13553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8C36B3-20BE-DC1B-F1C3-B9470772B288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4811567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99EF38C-F851-D54F-FB8F-48FDD0038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721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4AFE4C-112F-508C-C4C5-06D5C7D422A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3082592"/>
              <a:ext cx="3820644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45CD588-84AE-5D5C-D88E-2854C32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042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8A86F8-9DD3-1E3C-0269-7AF1A88C9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4077" y="1355392"/>
              <a:ext cx="0" cy="3456175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F4B3804-0CC9-3771-6759-808066C90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133" y="1355392"/>
              <a:ext cx="0" cy="172720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9D375AD-F087-8786-331B-47D545A8D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54077" y="2218815"/>
              <a:ext cx="1914965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6B74387-E430-C920-E156-2F469EA2A14A}"/>
                </a:ext>
              </a:extLst>
            </p:cNvPr>
            <p:cNvSpPr/>
            <p:nvPr/>
          </p:nvSpPr>
          <p:spPr>
            <a:xfrm>
              <a:off x="3239227" y="1457918"/>
              <a:ext cx="238805" cy="23880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AD448A1-89FE-5001-21E9-E9900EAA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4077" y="1799208"/>
              <a:ext cx="890192" cy="0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E0DF4A4-1518-B128-577D-F21E0A6C4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782" y="1355392"/>
              <a:ext cx="0" cy="863423"/>
            </a:xfrm>
            <a:prstGeom prst="line">
              <a:avLst/>
            </a:prstGeom>
            <a:ln w="38100" cap="rnd">
              <a:headEnd type="none" w="sm" len="sm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7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1F8EB7-2FDE-934E-FDC3-8620158F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50" y="0"/>
            <a:ext cx="43662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48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KQuadtree | Apple Developer Documentation">
            <a:extLst>
              <a:ext uri="{FF2B5EF4-FFF2-40B4-BE49-F238E27FC236}">
                <a16:creationId xmlns:a16="http://schemas.microsoft.com/office/drawing/2014/main" id="{5DAC870D-5AC2-4FFD-D521-C9F56EA7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38" y="575812"/>
            <a:ext cx="7288323" cy="39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5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43A6-BE6E-65A6-3C26-66D11C9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quadtree reading</a:t>
            </a:r>
          </a:p>
        </p:txBody>
      </p:sp>
    </p:spTree>
    <p:extLst>
      <p:ext uri="{BB962C8B-B14F-4D97-AF65-F5344CB8AC3E}">
        <p14:creationId xmlns:p14="http://schemas.microsoft.com/office/powerpoint/2010/main" val="37431187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309594"/>
            <a:ext cx="83965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Laptop Monday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"a chain is only as strong as its weakest link"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does this expression mean?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chain?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what is a link?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is this true for real-world metal chains? why or why not?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9267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9841C-2E93-BE94-AEBC-6D108BE2CAED}"/>
              </a:ext>
            </a:extLst>
          </p:cNvPr>
          <p:cNvSpPr txBox="1"/>
          <p:nvPr/>
        </p:nvSpPr>
        <p:spPr>
          <a:xfrm>
            <a:off x="4664323" y="309591"/>
            <a:ext cx="412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>
                <a:solidFill>
                  <a:schemeClr val="bg1"/>
                </a:solidFill>
              </a:rPr>
              <a:t>Week08a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D241-0A89-E0FA-812A-C50A1647592D}"/>
              </a:ext>
            </a:extLst>
          </p:cNvPr>
          <p:cNvSpPr txBox="1"/>
          <p:nvPr/>
        </p:nvSpPr>
        <p:spPr>
          <a:xfrm>
            <a:off x="4852851" y="1343733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32773363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phasize Your Weakest Link | Milesfit">
            <a:extLst>
              <a:ext uri="{FF2B5EF4-FFF2-40B4-BE49-F238E27FC236}">
                <a16:creationId xmlns:a16="http://schemas.microsoft.com/office/drawing/2014/main" id="{31039942-FBDC-18B6-FDAC-BBBBB8A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"/>
            <a:ext cx="88392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EEE8-289C-6E8A-698A-35746DF2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3257E-0CD4-ED1B-9B19-0F1A8307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655293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hain is only as strong as it's weakest link : r/OSHA">
            <a:extLst>
              <a:ext uri="{FF2B5EF4-FFF2-40B4-BE49-F238E27FC236}">
                <a16:creationId xmlns:a16="http://schemas.microsoft.com/office/drawing/2014/main" id="{26233423-E342-71F8-92C3-3E3CF0E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2000" y="1247775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1894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CAF06-B8FF-B72B-D756-863A7E95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A9D01-CFE2-BC55-7E75-9DF56340AC65}"/>
              </a:ext>
            </a:extLst>
          </p:cNvPr>
          <p:cNvSpPr txBox="1"/>
          <p:nvPr/>
        </p:nvSpPr>
        <p:spPr>
          <a:xfrm>
            <a:off x="6382512" y="4370832"/>
            <a:ext cx="230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record lecture</a:t>
            </a:r>
          </a:p>
        </p:txBody>
      </p:sp>
    </p:spTree>
    <p:extLst>
      <p:ext uri="{BB962C8B-B14F-4D97-AF65-F5344CB8AC3E}">
        <p14:creationId xmlns:p14="http://schemas.microsoft.com/office/powerpoint/2010/main" val="31633622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(p)review:</a:t>
            </a:r>
            <a:r>
              <a:rPr lang="en-US"/>
              <a:t> list interface</a:t>
            </a:r>
          </a:p>
        </p:txBody>
      </p:sp>
    </p:spTree>
    <p:extLst>
      <p:ext uri="{BB962C8B-B14F-4D97-AF65-F5344CB8AC3E}">
        <p14:creationId xmlns:p14="http://schemas.microsoft.com/office/powerpoint/2010/main" val="29686786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Get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 the element with this index.</a:t>
            </a:r>
          </a:p>
          <a:p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get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append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to the back of the list.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();</a:t>
            </a:r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endParaRPr lang="en-US" sz="1600">
              <a:solidFill>
                <a:srgbClr val="007B00"/>
              </a:solidFill>
              <a:effectLst/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latin typeface="+mj-lt"/>
              </a:rPr>
              <a:t>A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dd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insert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an element into the list so it has this index</a:t>
            </a:r>
            <a:br>
              <a:rPr lang="en-US" sz="1600">
                <a:solidFill>
                  <a:srgbClr val="00008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add</a:t>
            </a:r>
            <a:r>
              <a:rPr lang="en-US" sz="1600">
                <a:latin typeface="+mj-lt"/>
              </a:rPr>
              <a:t>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index, 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ElementType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element</a:t>
            </a:r>
            <a:r>
              <a:rPr lang="en-US" sz="1600">
                <a:latin typeface="+mj-lt"/>
              </a:rPr>
              <a:t>);</a:t>
            </a:r>
          </a:p>
          <a:p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Remove 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(</a:t>
            </a:r>
            <a:r>
              <a:rPr lang="en-US" sz="1600" b="1">
                <a:solidFill>
                  <a:srgbClr val="007B00"/>
                </a:solidFill>
                <a:effectLst/>
                <a:latin typeface="+mj-lt"/>
              </a:rPr>
              <a:t>delete</a:t>
            </a:r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) the element in the list at this index.</a:t>
            </a:r>
            <a:br>
              <a:rPr lang="en-US" sz="1600">
                <a:latin typeface="+mj-lt"/>
              </a:rPr>
            </a:b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remove(</a:t>
            </a:r>
            <a:r>
              <a:rPr lang="en-US" sz="1600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 </a:t>
            </a:r>
            <a:r>
              <a:rPr lang="en-US" sz="1600">
                <a:effectLst/>
                <a:latin typeface="+mj-lt"/>
              </a:rPr>
              <a:t>index</a:t>
            </a:r>
            <a:r>
              <a:rPr lang="en-US" sz="1600">
                <a:latin typeface="+mj-lt"/>
              </a:rPr>
              <a:t>);</a:t>
            </a:r>
          </a:p>
          <a:p>
            <a:pPr marL="0" indent="0">
              <a:buNone/>
            </a:pPr>
            <a:endParaRPr lang="en-US" sz="1600">
              <a:latin typeface="+mj-lt"/>
            </a:endParaRPr>
          </a:p>
          <a:p>
            <a:r>
              <a:rPr lang="en-US" sz="1600">
                <a:solidFill>
                  <a:srgbClr val="007B00"/>
                </a:solidFill>
                <a:effectLst/>
                <a:latin typeface="+mj-lt"/>
              </a:rPr>
              <a:t>// Get the number of elements currently in the list.</a:t>
            </a:r>
            <a:br>
              <a:rPr lang="en-US" sz="1600">
                <a:solidFill>
                  <a:srgbClr val="007B00"/>
                </a:solidFill>
                <a:effectLst/>
                <a:latin typeface="+mj-lt"/>
              </a:rPr>
            </a:br>
            <a:r>
              <a:rPr lang="en-US" sz="1600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 sz="1600">
                <a:latin typeface="+mj-lt"/>
              </a:rPr>
              <a:t> </a:t>
            </a:r>
            <a:r>
              <a:rPr lang="en-US" sz="1600">
                <a:effectLst/>
                <a:latin typeface="+mj-lt"/>
              </a:rPr>
              <a:t>size</a:t>
            </a:r>
            <a:r>
              <a:rPr lang="en-US" sz="1600">
                <a:latin typeface="+mj-lt"/>
              </a:rPr>
              <a:t>();</a:t>
            </a: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892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7503F-0758-C6C1-7EB9-1A3CA324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list</a:t>
            </a:r>
            <a:r>
              <a:rPr lang="en-US"/>
              <a:t> interface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685B5-2E65-B967-1A90-8AF8791316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>
                <a:solidFill>
                  <a:srgbClr val="007B00"/>
                </a:solidFill>
                <a:latin typeface="+mj-lt"/>
              </a:rPr>
              <a:t>// </a:t>
            </a:r>
            <a:r>
              <a:rPr lang="en-US" b="1">
                <a:solidFill>
                  <a:srgbClr val="007B00"/>
                </a:solidFill>
                <a:latin typeface="+mj-lt"/>
              </a:rPr>
              <a:t>NOTE: </a:t>
            </a:r>
            <a:r>
              <a:rPr lang="en-US">
                <a:solidFill>
                  <a:srgbClr val="007B00"/>
                </a:solidFill>
                <a:latin typeface="+mj-lt"/>
              </a:rPr>
              <a:t>Many other functions could be included</a:t>
            </a:r>
            <a:br>
              <a:rPr lang="en-US">
                <a:solidFill>
                  <a:srgbClr val="007B00"/>
                </a:solidFill>
                <a:latin typeface="+mj-lt"/>
              </a:rPr>
            </a:br>
            <a:r>
              <a:rPr lang="en-US">
                <a:solidFill>
                  <a:srgbClr val="007B00"/>
                </a:solidFill>
                <a:latin typeface="+mj-lt"/>
              </a:rPr>
              <a:t>//       in this interface.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Sort the list.</a:t>
            </a:r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void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Reverse the list.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sorted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sorted copy of the list.</a:t>
            </a:r>
          </a:p>
          <a:p>
            <a:pPr lvl="1"/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List</a:t>
            </a:r>
            <a:r>
              <a:rPr lang="en-US" err="1">
                <a:effectLst/>
                <a:latin typeface="+mj-lt"/>
              </a:rPr>
              <a:t>&lt;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</a:t>
            </a:r>
            <a:r>
              <a:rPr lang="en-US" err="1">
                <a:effectLst/>
                <a:latin typeface="+mj-lt"/>
              </a:rPr>
              <a:t>&gt;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reversed</a:t>
            </a:r>
            <a:r>
              <a:rPr lang="en-US">
                <a:latin typeface="+mj-lt"/>
              </a:rPr>
              <a:t>();</a:t>
            </a:r>
            <a:r>
              <a:rPr lang="en-US">
                <a:solidFill>
                  <a:srgbClr val="007B00"/>
                </a:solidFill>
                <a:latin typeface="+mj-lt"/>
              </a:rPr>
              <a:t> // Get reversed copy of list.</a:t>
            </a:r>
          </a:p>
          <a:p>
            <a:pPr lvl="1"/>
            <a:endParaRPr lang="en-US">
              <a:solidFill>
                <a:srgbClr val="007B00"/>
              </a:solidFill>
              <a:latin typeface="+mj-lt"/>
            </a:endParaRP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Get index of first element with this value.</a:t>
            </a:r>
            <a:br>
              <a:rPr lang="en-US" err="1">
                <a:solidFill>
                  <a:srgbClr val="000080"/>
                </a:solidFill>
                <a:effectLst/>
                <a:latin typeface="+mj-lt"/>
              </a:rPr>
            </a:br>
            <a:r>
              <a:rPr lang="en-US" err="1">
                <a:solidFill>
                  <a:srgbClr val="000080"/>
                </a:solidFill>
                <a:effectLst/>
                <a:latin typeface="+mj-lt"/>
              </a:rPr>
              <a:t>int</a:t>
            </a:r>
            <a:r>
              <a:rPr lang="en-US">
                <a:latin typeface="+mj-lt"/>
              </a:rPr>
              <a:t> </a:t>
            </a:r>
            <a:r>
              <a:rPr lang="en-US">
                <a:effectLst/>
                <a:latin typeface="+mj-lt"/>
              </a:rPr>
              <a:t>find</a:t>
            </a:r>
            <a:r>
              <a:rPr lang="en-US">
                <a:latin typeface="+mj-lt"/>
              </a:rPr>
              <a:t>(</a:t>
            </a:r>
            <a:r>
              <a:rPr lang="en-US" err="1">
                <a:solidFill>
                  <a:srgbClr val="00007F"/>
                </a:solidFill>
                <a:effectLst/>
                <a:latin typeface="+mj-lt"/>
              </a:rPr>
              <a:t>ElementType </a:t>
            </a:r>
            <a:r>
              <a:rPr lang="en-US" err="1">
                <a:effectLst/>
                <a:latin typeface="+mj-lt"/>
              </a:rPr>
              <a:t>element</a:t>
            </a:r>
            <a:r>
              <a:rPr lang="en-US">
                <a:latin typeface="+mj-lt"/>
              </a:rPr>
              <a:t>);</a:t>
            </a:r>
          </a:p>
          <a:p>
            <a:pPr lvl="1"/>
            <a:endParaRPr lang="en-US">
              <a:latin typeface="+mj-lt"/>
            </a:endParaRPr>
          </a:p>
          <a:p>
            <a:pPr lvl="1"/>
            <a:r>
              <a:rPr lang="en-US">
                <a:solidFill>
                  <a:srgbClr val="BFBFBF"/>
                </a:solidFill>
                <a:latin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86950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 few weeks ago,</a:t>
            </a:r>
            <a:br>
              <a:rPr lang="en-US" sz="4000"/>
            </a:br>
            <a:r>
              <a:rPr lang="en-US" sz="4000"/>
              <a:t>we implemented the list interface using an array</a:t>
            </a:r>
            <a:br>
              <a:rPr lang="en-US" sz="4000"/>
            </a:br>
            <a:br>
              <a:rPr lang="en-US" sz="4000"/>
            </a:br>
            <a:r>
              <a:rPr lang="en-US" sz="2400"/>
              <a:t>the</a:t>
            </a:r>
            <a:r>
              <a:rPr lang="en-US" sz="4000"/>
              <a:t> </a:t>
            </a:r>
            <a:r>
              <a:rPr lang="en-US" sz="4000" b="1">
                <a:latin typeface="Zapfino" panose="03030300040707070C03" pitchFamily="66" charset="77"/>
              </a:rPr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4259783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72662B-F869-21D6-C6E8-5EF4EA6A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this week, we will implement</a:t>
            </a:r>
            <a:br>
              <a:rPr lang="en-US" sz="4000"/>
            </a:br>
            <a:r>
              <a:rPr lang="en-US" sz="4000"/>
              <a:t>the list interface using nodes with "links" (references) to other nodes</a:t>
            </a:r>
            <a:br>
              <a:rPr lang="en-US" sz="4000"/>
            </a:br>
            <a:br>
              <a:rPr lang="en-US" sz="4000"/>
            </a:br>
            <a:r>
              <a:rPr lang="en-US" sz="4000"/>
              <a:t>this will be called a </a:t>
            </a:r>
            <a:r>
              <a:rPr lang="en-US" sz="4000" b="1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6140565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992-CCF2-9FF5-6050-719E7FF7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40EF-4597-EE73-FB36-A8CAF697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92170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80ACC-6822-79C0-314E-A3F68AF8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we will be discussing the simplest possible linked list</a:t>
            </a:r>
            <a:br>
              <a:rPr lang="en-US"/>
            </a:br>
            <a:br>
              <a:rPr lang="en-US"/>
            </a:br>
            <a:r>
              <a:rPr lang="en-US"/>
              <a:t>(LinkedList literally just has a reference to Node head.)</a:t>
            </a:r>
          </a:p>
        </p:txBody>
      </p:sp>
    </p:spTree>
    <p:extLst>
      <p:ext uri="{BB962C8B-B14F-4D97-AF65-F5344CB8AC3E}">
        <p14:creationId xmlns:p14="http://schemas.microsoft.com/office/powerpoint/2010/main" val="40317927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F47E-2318-193E-2D22-D0F8ACC7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214B-54C9-E807-A362-BC164437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E74138-F883-286A-B5EC-130D49A1B33E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AF5AA-25E8-3C89-6D96-C0DE0E8FED20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8DBB5-FE97-A5CA-5B78-351C99F7BF15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F20A5-5795-B8B6-3C8F-F3AB0EE50E91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EB0E6-275C-A72A-7449-38D3B7476F67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3B901E-AEB1-B992-F204-746DF68A2EE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1F4DC6-79D9-0972-3869-5BA2259FBB1D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EB342-F43F-5D56-FD3A-1826E9289CE2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7BBD56-C9F4-C7A8-096A-ECE4061E8BD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2CFBD-7FB7-7263-F891-1EACCE5F185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397134-A31C-A357-6CE6-24A09A1A1D5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A65CD2-FEC4-4AEE-AF2E-68639B3EB614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A9EEF6-FA8D-706C-A03E-89A80DBE6A68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3502548-C5C1-C442-BDD6-2481142C534F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E2A56C-4B27-F330-F57D-F38E60A3C44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6CFFCA-F57E-EB32-39CA-828CA1C13086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72B264-05A8-D57B-C85D-9F6ABDF421D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321FA6-A97F-B2DA-2594-16103EC7BDB7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D43D80-5752-5AD9-8BDF-D89615E2C761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E3CD-BC6A-45EB-B674-3AFCCAEDA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CD2-4B6C-955F-1FAE-DF1B1E0C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4205850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6698-45B5-9EEB-C25C-15899447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A8D55-A01D-7F19-2A9F-2FB2CA93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some other implementations are possible.</a:t>
            </a:r>
            <a:br>
              <a:rPr lang="en-US" sz="3200"/>
            </a:br>
            <a:r>
              <a:rPr lang="en-US" sz="3200"/>
              <a:t>some will be faster than this one.</a:t>
            </a:r>
          </a:p>
        </p:txBody>
      </p:sp>
    </p:spTree>
    <p:extLst>
      <p:ext uri="{BB962C8B-B14F-4D97-AF65-F5344CB8AC3E}">
        <p14:creationId xmlns:p14="http://schemas.microsoft.com/office/powerpoint/2010/main" val="25009555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9205-0E87-DA5A-D201-DB24F93B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5F7D93-BB5F-909B-1199-E47EDE35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for linked lists, do NOT memorize big O runtimes out of context</a:t>
            </a:r>
          </a:p>
        </p:txBody>
      </p:sp>
    </p:spTree>
    <p:extLst>
      <p:ext uri="{BB962C8B-B14F-4D97-AF65-F5344CB8AC3E}">
        <p14:creationId xmlns:p14="http://schemas.microsoft.com/office/powerpoint/2010/main" val="3014467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doing this?</a:t>
            </a:r>
          </a:p>
        </p:txBody>
      </p:sp>
    </p:spTree>
    <p:extLst>
      <p:ext uri="{BB962C8B-B14F-4D97-AF65-F5344CB8AC3E}">
        <p14:creationId xmlns:p14="http://schemas.microsoft.com/office/powerpoint/2010/main" val="8549305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AFF-EFF6-45FD-F2BF-D8FFF53D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A: </a:t>
            </a:r>
            <a:r>
              <a:rPr lang="en-US"/>
              <a:t>it will be cool to see two</a:t>
            </a:r>
            <a:br>
              <a:rPr lang="en-US"/>
            </a:br>
            <a:r>
              <a:rPr lang="en-US"/>
              <a:t>very different implementations of the same interface ☃️</a:t>
            </a:r>
          </a:p>
        </p:txBody>
      </p:sp>
    </p:spTree>
    <p:extLst>
      <p:ext uri="{BB962C8B-B14F-4D97-AF65-F5344CB8AC3E}">
        <p14:creationId xmlns:p14="http://schemas.microsoft.com/office/powerpoint/2010/main" val="1803278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CC8E-40E3-4C3A-002C-D9FE305C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7DB-BF44-290B-E6EA-4481A89A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B: </a:t>
            </a:r>
            <a:r>
              <a:rPr lang="en-US"/>
              <a:t>linked lists will prepare us for trees and graphs🌳</a:t>
            </a:r>
          </a:p>
        </p:txBody>
      </p:sp>
    </p:spTree>
    <p:extLst>
      <p:ext uri="{BB962C8B-B14F-4D97-AF65-F5344CB8AC3E}">
        <p14:creationId xmlns:p14="http://schemas.microsoft.com/office/powerpoint/2010/main" val="5599931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8AA0-C7ED-4FFF-27E3-4B3E3E28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EE98-7518-F0D2-8D36-91AC3F3F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C: </a:t>
            </a:r>
            <a:r>
              <a:rPr lang="en-US"/>
              <a:t>linked lists are incredibly FUNdaMENTAL 🥳</a:t>
            </a:r>
            <a:br>
              <a:rPr lang="en-US"/>
            </a:br>
            <a:br>
              <a:rPr lang="en-US"/>
            </a:br>
            <a:r>
              <a:rPr lang="en-US" sz="3200"/>
              <a:t>(for us, as fundamental as arrays)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14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B88F-E928-8135-A829-07F28801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8629-995E-D031-4AA2-F2AB38B9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D: </a:t>
            </a:r>
            <a:r>
              <a:rPr lang="en-US" sz="3600"/>
              <a:t>linked lists are actually big O better (than array lists) in very specific cases</a:t>
            </a:r>
          </a:p>
        </p:txBody>
      </p:sp>
    </p:spTree>
    <p:extLst>
      <p:ext uri="{BB962C8B-B14F-4D97-AF65-F5344CB8AC3E}">
        <p14:creationId xmlns:p14="http://schemas.microsoft.com/office/powerpoint/2010/main" val="33454756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E011-9F58-8785-3211-F6FDCEA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05F6-3082-D641-F4F4-BBF869BA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E: </a:t>
            </a:r>
            <a:r>
              <a:rPr lang="en-US"/>
              <a:t>linked lists are actually really, really important</a:t>
            </a:r>
            <a:br>
              <a:rPr lang="en-US"/>
            </a:br>
            <a:r>
              <a:rPr lang="en-US" sz="3200"/>
              <a:t>(especially in the C programming language)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604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AC0EB7-0315-6BFF-263C-98B0EC7D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0"/>
            <a:ext cx="3668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934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04BB-04C9-2D2A-5CB7-4DF5873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80762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617E1-B57E-3458-8F52-222B1AAD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4DCD-5747-47D5-13DE-63EBA077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kinship terminology</a:t>
            </a:r>
            <a:br>
              <a:rPr lang="en-US"/>
            </a:br>
            <a:r>
              <a:rPr lang="en-US" sz="3600"/>
              <a:t>(parent, child,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8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phasize Your Weakest Link | Milesfit">
            <a:extLst>
              <a:ext uri="{FF2B5EF4-FFF2-40B4-BE49-F238E27FC236}">
                <a16:creationId xmlns:a16="http://schemas.microsoft.com/office/drawing/2014/main" id="{2971BC80-8A0D-AA23-0FB8-9083B08BE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0" b="51839"/>
          <a:stretch/>
        </p:blipFill>
        <p:spPr bwMode="auto">
          <a:xfrm>
            <a:off x="2405062" y="1374775"/>
            <a:ext cx="433387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546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066738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498707" y="2571750"/>
            <a:ext cx="568031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8128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5466047" y="2387084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077262" y="2571750"/>
            <a:ext cx="388785" cy="0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15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7D7AEC-4C62-9A62-535F-CD7A985057FF}"/>
              </a:ext>
            </a:extLst>
          </p:cNvPr>
          <p:cNvSpPr txBox="1"/>
          <p:nvPr/>
        </p:nvSpPr>
        <p:spPr>
          <a:xfrm>
            <a:off x="4455523" y="3717120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3E52D2-2157-8E63-70C1-D1C6C308FAEF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664103" y="2495002"/>
            <a:ext cx="791420" cy="1406784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7A0821-944A-45DA-A895-BFD50C3D50E3}"/>
              </a:ext>
            </a:extLst>
          </p:cNvPr>
          <p:cNvSpPr txBox="1"/>
          <p:nvPr/>
        </p:nvSpPr>
        <p:spPr>
          <a:xfrm>
            <a:off x="2653579" y="2310336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99A-49C3-64D2-AB71-3AB86AD652B2}"/>
              </a:ext>
            </a:extLst>
          </p:cNvPr>
          <p:cNvSpPr txBox="1"/>
          <p:nvPr/>
        </p:nvSpPr>
        <p:spPr>
          <a:xfrm>
            <a:off x="6782229" y="121874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557B0-606A-E907-775D-0FA290C6803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466047" y="1403411"/>
            <a:ext cx="1316182" cy="2498375"/>
          </a:xfrm>
          <a:prstGeom prst="straightConnector1">
            <a:avLst/>
          </a:prstGeom>
          <a:ln w="25400" cap="rnd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101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3DCD3-8D0D-2E16-1950-3BC5B4D061D4}"/>
              </a:ext>
            </a:extLst>
          </p:cNvPr>
          <p:cNvSpPr txBox="1"/>
          <p:nvPr/>
        </p:nvSpPr>
        <p:spPr>
          <a:xfrm>
            <a:off x="119490" y="954698"/>
            <a:ext cx="3324225" cy="103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EEF6-71CA-FB9E-3014-12DEC43444C7}"/>
              </a:ext>
            </a:extLst>
          </p:cNvPr>
          <p:cNvSpPr txBox="1"/>
          <p:nvPr/>
        </p:nvSpPr>
        <p:spPr>
          <a:xfrm>
            <a:off x="119490" y="2173493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5" y="285486"/>
            <a:ext cx="559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list.head.next.next =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new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7F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Node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21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A439-C4CC-F14A-F733-D555816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E3D48-9873-7D53-08CE-EC47D1C28428}"/>
              </a:ext>
            </a:extLst>
          </p:cNvPr>
          <p:cNvSpPr/>
          <p:nvPr/>
        </p:nvSpPr>
        <p:spPr>
          <a:xfrm flipH="1">
            <a:off x="3574468" y="0"/>
            <a:ext cx="83127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A88D9-46BD-C5EA-3E25-7A951F4BCC31}"/>
              </a:ext>
            </a:extLst>
          </p:cNvPr>
          <p:cNvSpPr txBox="1"/>
          <p:nvPr/>
        </p:nvSpPr>
        <p:spPr>
          <a:xfrm>
            <a:off x="3769296" y="285486"/>
            <a:ext cx="5361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 list = </a:t>
            </a:r>
            <a:r>
              <a:rPr lang="en-US">
                <a:solidFill>
                  <a:srgbClr val="0000FF"/>
                </a:solidFill>
                <a:latin typeface="Consolas"/>
              </a:rPr>
              <a:t>new</a:t>
            </a:r>
            <a:r>
              <a:rPr lang="en-US">
                <a:solidFill>
                  <a:srgbClr val="000000"/>
                </a:solidFill>
                <a:latin typeface="Consolas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</a:rPr>
              <a:t>LinkedList</a:t>
            </a:r>
            <a:r>
              <a:rPr lang="en-US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4446E3-0340-E872-3DA2-2DC56A80422A}"/>
              </a:ext>
            </a:extLst>
          </p:cNvPr>
          <p:cNvGrpSpPr/>
          <p:nvPr/>
        </p:nvGrpSpPr>
        <p:grpSpPr>
          <a:xfrm>
            <a:off x="3769296" y="1405762"/>
            <a:ext cx="4572000" cy="767731"/>
            <a:chOff x="3769296" y="1405762"/>
            <a:chExt cx="4572000" cy="7677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5F9BB9-B3A1-6A26-7183-CAAE70F994E1}"/>
                </a:ext>
              </a:extLst>
            </p:cNvPr>
            <p:cNvSpPr txBox="1"/>
            <p:nvPr/>
          </p:nvSpPr>
          <p:spPr>
            <a:xfrm>
              <a:off x="3769296" y="140576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2AC655-0549-12E7-B023-447D62D644FE}"/>
                </a:ext>
              </a:extLst>
            </p:cNvPr>
            <p:cNvSpPr txBox="1"/>
            <p:nvPr/>
          </p:nvSpPr>
          <p:spPr>
            <a:xfrm>
              <a:off x="3852425" y="1804161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94938-D285-DAE4-5829-13CE4CBB76B6}"/>
              </a:ext>
            </a:extLst>
          </p:cNvPr>
          <p:cNvGrpSpPr/>
          <p:nvPr/>
        </p:nvGrpSpPr>
        <p:grpSpPr>
          <a:xfrm>
            <a:off x="3769296" y="2526038"/>
            <a:ext cx="4572000" cy="772513"/>
            <a:chOff x="3769296" y="2526038"/>
            <a:chExt cx="4572000" cy="7725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63850-727A-2A56-3ADC-C037E3029438}"/>
                </a:ext>
              </a:extLst>
            </p:cNvPr>
            <p:cNvSpPr txBox="1"/>
            <p:nvPr/>
          </p:nvSpPr>
          <p:spPr>
            <a:xfrm>
              <a:off x="3769296" y="25260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78C50B-B7F8-560D-1069-94E148A8FE04}"/>
                </a:ext>
              </a:extLst>
            </p:cNvPr>
            <p:cNvSpPr txBox="1"/>
            <p:nvPr/>
          </p:nvSpPr>
          <p:spPr>
            <a:xfrm>
              <a:off x="5237876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2E3916-73E6-918A-D4CB-8F1C5263C08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669845" y="3113885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90243-A68F-0BB2-BE50-6956F408C249}"/>
                </a:ext>
              </a:extLst>
            </p:cNvPr>
            <p:cNvSpPr txBox="1"/>
            <p:nvPr/>
          </p:nvSpPr>
          <p:spPr>
            <a:xfrm>
              <a:off x="3852425" y="2929219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A3C9F0-43C1-EA21-6D86-8BEE3AB2D786}"/>
              </a:ext>
            </a:extLst>
          </p:cNvPr>
          <p:cNvGrpSpPr/>
          <p:nvPr/>
        </p:nvGrpSpPr>
        <p:grpSpPr>
          <a:xfrm>
            <a:off x="3769296" y="3646314"/>
            <a:ext cx="5361713" cy="767731"/>
            <a:chOff x="3769296" y="3646314"/>
            <a:chExt cx="5361713" cy="767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B3B91D-9FE6-943B-1E3E-031EBCF95482}"/>
                </a:ext>
              </a:extLst>
            </p:cNvPr>
            <p:cNvSpPr txBox="1"/>
            <p:nvPr/>
          </p:nvSpPr>
          <p:spPr>
            <a:xfrm>
              <a:off x="3769296" y="3646314"/>
              <a:ext cx="5361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list.add(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);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D15312-C32B-49EA-05AB-C805CCA10F07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234642-B946-CC48-F9CC-53461126551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669845" y="4229379"/>
              <a:ext cx="568031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CE80C4-5ECE-7F18-0385-033A9FC16052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9409B-7B28-4B74-F088-E6E79EA1C5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50A24D-2435-BEE2-B150-66D4851DED82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6248400" y="4229379"/>
              <a:ext cx="388785" cy="0"/>
            </a:xfrm>
            <a:prstGeom prst="straightConnector1">
              <a:avLst/>
            </a:prstGeom>
            <a:ln w="25400" cap="rnd">
              <a:solidFill>
                <a:schemeClr val="accent3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81DF46-74E8-AC77-B5DD-78D03B86EE2C}"/>
              </a:ext>
            </a:extLst>
          </p:cNvPr>
          <p:cNvSpPr txBox="1"/>
          <p:nvPr/>
        </p:nvSpPr>
        <p:spPr>
          <a:xfrm>
            <a:off x="119490" y="954698"/>
            <a:ext cx="3324225" cy="2363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add(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...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61FF0-7EE1-4BFB-E542-C9A48EB13A81}"/>
              </a:ext>
            </a:extLst>
          </p:cNvPr>
          <p:cNvSpPr txBox="1"/>
          <p:nvPr/>
        </p:nvSpPr>
        <p:spPr>
          <a:xfrm>
            <a:off x="119490" y="3492767"/>
            <a:ext cx="3324225" cy="2696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 noProof="0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value) {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this.value = value;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  <a:defRPr/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4326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8EBE-08CC-5B38-43A4-2D85CB12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EB7FF-26E6-2CF5-ED3A-961D4422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600">
                <a:latin typeface="+mj-lt"/>
              </a:rPr>
              <a:t>addFront(value)</a:t>
            </a:r>
            <a:endParaRPr lang="en-US" sz="360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637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2D8F-0811-7AEF-D065-43ED930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0AA24-3618-791E-BC51-2606EB3E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5BB597-1B86-9326-8B9A-814DFFA3172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A152A5-701F-19A9-6357-2CA9E4580A4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5B3AAF-496C-2ED1-1AAF-1F6C7050EA7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459B14-6B50-A5B0-AE2B-00ACC3C4ADB1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9DDB02-E43B-5D88-DA07-1BF60B95EF4D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AA7279-4D1B-62C1-193B-510C90C496EA}"/>
              </a:ext>
            </a:extLst>
          </p:cNvPr>
          <p:cNvSpPr txBox="1"/>
          <p:nvPr/>
        </p:nvSpPr>
        <p:spPr>
          <a:xfrm>
            <a:off x="4279387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CB677-F1F6-FA99-6EF5-E9FEE09F119D}"/>
              </a:ext>
            </a:extLst>
          </p:cNvPr>
          <p:cNvSpPr txBox="1"/>
          <p:nvPr/>
        </p:nvSpPr>
        <p:spPr>
          <a:xfrm>
            <a:off x="5171937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B17B5-94B0-415B-7D35-EE23D30AFB4F}"/>
              </a:ext>
            </a:extLst>
          </p:cNvPr>
          <p:cNvSpPr txBox="1"/>
          <p:nvPr/>
        </p:nvSpPr>
        <p:spPr>
          <a:xfrm>
            <a:off x="6361819" y="1947672"/>
            <a:ext cx="9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FA0CD-200F-2CB0-9120-B0DCF3A46193}"/>
              </a:ext>
            </a:extLst>
          </p:cNvPr>
          <p:cNvSpPr txBox="1"/>
          <p:nvPr/>
        </p:nvSpPr>
        <p:spPr>
          <a:xfrm>
            <a:off x="7254369" y="1947672"/>
            <a:ext cx="7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4939822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8317-D342-548C-833C-630B451D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9C061-8A99-7F7D-96A5-0591AEE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73C64B-94B8-351C-6585-84B005EC7A3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13A1C-4812-59C4-4C2F-857AEB550CC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6A276E-2B9C-B7E2-CE68-E20365275DE3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AC3B9CE-6AAF-31EF-2BAB-3F8A1E47E520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B8AD6A-47CA-5A99-70DF-E5CE90E3872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490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73BB4-02AB-EA0C-ACB2-2D1B6617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68450-5B04-7CD0-124F-215D6B06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889E61-3EF3-2495-6C37-7163D2A5417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32CD4-D1A4-30DD-3CE4-1A42B45726B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CB8CE2-A4EE-5366-17B9-DC65B6B5A78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808A3A-CC09-02D1-D620-83A12C69CA5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5895F2-4059-3AC5-1C1D-509531706F8A}"/>
              </a:ext>
            </a:extLst>
          </p:cNvPr>
          <p:cNvSpPr txBox="1"/>
          <p:nvPr/>
        </p:nvSpPr>
        <p:spPr>
          <a:xfrm>
            <a:off x="208610" y="1793511"/>
            <a:ext cx="4737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6580-ADA4-41AB-3A1A-548C17AE08C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A2624-106B-393B-6E54-6428FFDC69C2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E75E3C-EEE5-0815-24CE-7A1E13CD9B0D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FF0CC0-2DF4-7CCE-177C-5D633EF39AB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003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5519-5FF1-FF0C-3910-5A7E5F5A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2340F-F6A3-8C4C-3D69-5F16CEB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FD560-61A3-235A-6683-06C398A2A10E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502ABC-E75F-B984-1BF8-F29FA792965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F209B7-4EC9-AB81-8D3E-2CC0C3A9A76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676FA71-8177-BF9E-4C30-8FA09390E0B2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704B09-745B-1C94-EDBC-D4959A39B37B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9ED43-6C89-4F81-8D52-8DBD7470B59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D4690-FE5C-D847-EC69-A8C6A933990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7136A3-27D9-4048-3B3E-B80F07DFB9FB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9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C872D-E00F-ADA0-C95D-36A2BAD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7253288" algn="l"/>
              </a:tabLst>
            </a:pPr>
            <a:r>
              <a:rPr lang="en-US" sz="2800"/>
              <a:t>kinship terminology is useful for describing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C828-E58E-4523-F923-428A3C08F3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 node</a:t>
            </a:r>
            <a:r>
              <a:rPr lang="en-US"/>
              <a:t> </a:t>
            </a:r>
            <a:r>
              <a:rPr lang="en-US">
                <a:solidFill>
                  <a:schemeClr val="accent6"/>
                </a:solidFill>
              </a:rPr>
              <a:t>has references to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</a:rPr>
              <a:t>other nodes</a:t>
            </a:r>
          </a:p>
          <a:p>
            <a:pPr lvl="1"/>
            <a:r>
              <a:rPr lang="en-US"/>
              <a:t>it is their </a:t>
            </a:r>
            <a:r>
              <a:rPr lang="en-US" b="1">
                <a:solidFill>
                  <a:schemeClr val="accent1"/>
                </a:solidFill>
              </a:rPr>
              <a:t>parent</a:t>
            </a:r>
          </a:p>
          <a:p>
            <a:pPr lvl="1"/>
            <a:r>
              <a:rPr lang="en-US"/>
              <a:t>they are its </a:t>
            </a:r>
            <a:r>
              <a:rPr lang="en-US" b="1">
                <a:solidFill>
                  <a:schemeClr val="accent5"/>
                </a:solidFill>
              </a:rPr>
              <a:t>children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78B072-6B5B-2D0C-6F6E-9C171D20DDE1}"/>
              </a:ext>
            </a:extLst>
          </p:cNvPr>
          <p:cNvGrpSpPr/>
          <p:nvPr/>
        </p:nvGrpSpPr>
        <p:grpSpPr>
          <a:xfrm>
            <a:off x="3681816" y="2235839"/>
            <a:ext cx="1780367" cy="1204363"/>
            <a:chOff x="3578356" y="2925387"/>
            <a:chExt cx="1780367" cy="12043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5DD140-8B5E-9454-F420-93448713642E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890312" y="2925387"/>
              <a:ext cx="403326" cy="58045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2F378FC-B41C-2D63-6378-604CABC501F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734811" y="2925388"/>
              <a:ext cx="311956" cy="5804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FCE101-0A68-27BE-8774-49B9178FD2AF}"/>
                </a:ext>
              </a:extLst>
            </p:cNvPr>
            <p:cNvSpPr/>
            <p:nvPr/>
          </p:nvSpPr>
          <p:spPr>
            <a:xfrm>
              <a:off x="3578356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D95F3-F4A3-7E13-7F72-BB80E9A1C7A0}"/>
                </a:ext>
              </a:extLst>
            </p:cNvPr>
            <p:cNvSpPr/>
            <p:nvPr/>
          </p:nvSpPr>
          <p:spPr>
            <a:xfrm>
              <a:off x="4734811" y="3505838"/>
              <a:ext cx="623912" cy="623912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1EB393-AD2A-EA0B-2602-EBEED79C9EA0}"/>
              </a:ext>
            </a:extLst>
          </p:cNvPr>
          <p:cNvSpPr/>
          <p:nvPr/>
        </p:nvSpPr>
        <p:spPr>
          <a:xfrm>
            <a:off x="4305728" y="1703297"/>
            <a:ext cx="623912" cy="623912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Emoj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433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C13-A1FC-48A4-39AA-F3835204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2F8A-FA83-B1C3-C097-09021E2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79D0EB-8F05-84BD-825E-A378D6B5E50C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CAF9-DA2F-86C1-B540-7605714B18D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12D7DC-2150-56FB-E567-448BF21BA07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8A9FE15-C385-6708-BC20-AEDD9E532E98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E909A4-0A0C-CEC3-D81B-E5BDD4E5C65E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5AE73D-ACBA-48D6-44E4-82BDF5FC0E0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C045B46-BFCE-1B75-D6A7-F9DC7ADC494A}"/>
              </a:ext>
            </a:extLst>
          </p:cNvPr>
          <p:cNvSpPr txBox="1"/>
          <p:nvPr/>
        </p:nvSpPr>
        <p:spPr>
          <a:xfrm>
            <a:off x="2398034" y="1681758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5A5D7-F0EC-39A3-40C4-CA6FB18B62B5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FA2F9-CBC0-ACE3-B997-CC28708EFE5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63A2A5B-08DA-9728-4B27-F3555E4AD0D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23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8EB5-ACB5-4D48-92A0-6A5D01C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6D120-D033-8BFB-DC82-AAF22554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0A3140-F8DA-7EB2-BFC9-89E5DADFA556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E6BF-DCC1-4B6E-9091-AA67089B45B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5B271B-7A88-7208-66DF-FB48C1F77390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D2874D-F65D-3425-D3C0-F1E0EA5E8B6B}"/>
              </a:ext>
            </a:extLst>
          </p:cNvPr>
          <p:cNvSpPr txBox="1"/>
          <p:nvPr/>
        </p:nvSpPr>
        <p:spPr>
          <a:xfrm>
            <a:off x="2133469" y="3320819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790B-8DFE-DC04-07EF-4AFE59BC07A3}"/>
              </a:ext>
            </a:extLst>
          </p:cNvPr>
          <p:cNvCxnSpPr>
            <a:cxnSpLocks/>
          </p:cNvCxnSpPr>
          <p:nvPr/>
        </p:nvCxnSpPr>
        <p:spPr>
          <a:xfrm flipV="1">
            <a:off x="3368390" y="266318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B5A57F-2C69-3315-B8D0-AE4B3EBC89E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548606-28C7-EE5F-B564-D560C262E372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AF5EDA-21AD-52FB-6916-D0693F647089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31DA4A-A23E-26BA-94A6-03C5700CF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170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6320-4A6E-0B22-1565-C4FA52C8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AE815-C611-6DD8-E814-3512E6A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30C0EE-09AB-FF3D-548D-30E84F40FD9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55DDF-3E23-EFF4-118D-75EF2D65D6D3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B94E87-8715-8FC9-9FE3-9B844B917C4E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1234BE-4491-E5DD-9990-F276FD63F75F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A69ED2-0A33-8E45-A43C-A1BDEDBEAE17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82F79F-1A01-7177-4DA8-2C0FE511718D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E8E540-B325-744F-6218-808DA148C2B7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11B90-4FDD-5FCF-BB7A-73E319E2A29A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367ACB-A1DD-C7E4-3384-F91388BE063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DC647B-1572-9ACF-1D60-4751E82E2773}"/>
              </a:ext>
            </a:extLst>
          </p:cNvPr>
          <p:cNvSpPr txBox="1"/>
          <p:nvPr/>
        </p:nvSpPr>
        <p:spPr>
          <a:xfrm>
            <a:off x="733817" y="1607210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661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C065-5D6A-162F-5A53-D02CAEC8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5D1C6-0C63-1DAD-1477-61DD24A8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99A9A2-FA8B-2240-313B-DD70EE460DE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0071C-1415-BAA7-FE2D-7FD3A6D931A0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7D63876-15FE-2DA4-E1A4-5504D76E2CF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164162-F2B9-C84E-8515-7A0AD04BC95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0E90E9-B140-D745-7B28-AE95CDE08BF6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9612BE-FCAD-CC18-0842-73A03B87DDF8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F8C411-916D-A2DA-42CC-4D358A77A69A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E0475-E4FF-CAA7-9851-6AC9261D0505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842DCB-F82D-2062-F0BB-D78902A66D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49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457E-36D0-ADB4-3C57-77E45659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46A42-4B55-2EC5-B864-97CC5B1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86D667-6B83-AA50-464C-5F970E849355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0A0E5B-8A68-F921-424E-049022C90844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7E3A00-91B8-36AE-B143-D935C859E0DD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858BAB-7DB7-F67A-7F4A-97F3CFEC8CCD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E221A0-EFB2-3257-8BFE-6767D89F134C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2DF74C-9C24-E304-B7B3-704C974F2285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52C80D-80D3-6C35-DF3F-A95DD715FC26}"/>
              </a:ext>
            </a:extLst>
          </p:cNvPr>
          <p:cNvSpPr txBox="1"/>
          <p:nvPr/>
        </p:nvSpPr>
        <p:spPr>
          <a:xfrm>
            <a:off x="10272" y="3300498"/>
            <a:ext cx="78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4763AF-2F1A-36F0-481D-A2F78461A4A8}"/>
              </a:ext>
            </a:extLst>
          </p:cNvPr>
          <p:cNvCxnSpPr>
            <a:cxnSpLocks/>
          </p:cNvCxnSpPr>
          <p:nvPr/>
        </p:nvCxnSpPr>
        <p:spPr>
          <a:xfrm flipV="1">
            <a:off x="788986" y="2571749"/>
            <a:ext cx="1010439" cy="842011"/>
          </a:xfrm>
          <a:prstGeom prst="straightConnector1">
            <a:avLst/>
          </a:prstGeom>
          <a:ln w="50800" cap="rnd">
            <a:solidFill>
              <a:schemeClr val="accent6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271FA9D-994F-F488-0522-AC6BDC9480C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FA0042-F2F7-61F6-3536-043C1F96C3B9}"/>
              </a:ext>
            </a:extLst>
          </p:cNvPr>
          <p:cNvSpPr txBox="1"/>
          <p:nvPr/>
        </p:nvSpPr>
        <p:spPr>
          <a:xfrm>
            <a:off x="1362292" y="3161998"/>
            <a:ext cx="69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tmp leaves scope</a:t>
            </a:r>
          </a:p>
        </p:txBody>
      </p:sp>
    </p:spTree>
    <p:extLst>
      <p:ext uri="{BB962C8B-B14F-4D97-AF65-F5344CB8AC3E}">
        <p14:creationId xmlns:p14="http://schemas.microsoft.com/office/powerpoint/2010/main" val="42074444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A4A-8002-FD1C-0F46-73990C2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EBAFCC-DB27-139D-4A3D-62FD638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86A1CF-B634-3262-6D43-2D5BA0E5D4AB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6BBAE8-2826-F12E-B7CF-1983207B479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DF0F4CF-F75D-E522-C79D-EFCFDE485CC4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E6CF2A-4E9B-0CEB-6C44-CB674456C359}"/>
              </a:ext>
            </a:extLst>
          </p:cNvPr>
          <p:cNvSpPr txBox="1"/>
          <p:nvPr/>
        </p:nvSpPr>
        <p:spPr>
          <a:xfrm>
            <a:off x="-335520" y="1242931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2E4D6A-38A2-A86F-92B8-EB1F509BE258}"/>
              </a:ext>
            </a:extLst>
          </p:cNvPr>
          <p:cNvCxnSpPr>
            <a:cxnSpLocks/>
          </p:cNvCxnSpPr>
          <p:nvPr/>
        </p:nvCxnSpPr>
        <p:spPr>
          <a:xfrm>
            <a:off x="799146" y="1650833"/>
            <a:ext cx="1000181" cy="908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7BE9BC-7C26-9F0F-10AA-FF677675CEAB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BAC869-29E8-1CFD-BCBA-A4A83B49398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007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92044-1589-6397-1B7B-80842B0C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E9DD-569C-EA37-9364-CE535FF8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 thing but with</a:t>
            </a:r>
            <a:br>
              <a:rPr lang="en-US"/>
            </a:br>
            <a:r>
              <a:rPr lang="en-US"/>
              <a:t>labels instead of arrows</a:t>
            </a:r>
            <a:br>
              <a:rPr lang="en-US"/>
            </a:br>
            <a:r>
              <a:rPr lang="en-US"/>
              <a:t>for </a:t>
            </a:r>
            <a:r>
              <a:rPr lang="en-US">
                <a:latin typeface="+mj-lt"/>
              </a:rPr>
              <a:t>head</a:t>
            </a:r>
            <a:r>
              <a:rPr lang="en-US"/>
              <a:t> and </a:t>
            </a:r>
            <a:r>
              <a:rPr lang="en-US">
                <a:latin typeface="+mj-lt"/>
              </a:rPr>
              <a:t>tmp</a:t>
            </a:r>
          </a:p>
        </p:txBody>
      </p:sp>
    </p:spTree>
    <p:extLst>
      <p:ext uri="{BB962C8B-B14F-4D97-AF65-F5344CB8AC3E}">
        <p14:creationId xmlns:p14="http://schemas.microsoft.com/office/powerpoint/2010/main" val="3549232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0A3D-676D-7631-26A7-979148EA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6C2D8-698E-68FB-F220-B26917DB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DD409-B5DD-891D-3A53-9CBD32FC714D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393D7D-15ED-5AAA-13F1-2D2C4180414D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0311E0-FC89-8FCE-C566-BC5B80DA8AE1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694B2-2235-C634-52D4-AA10D7F28925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282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68A7-5BD0-C98B-B51F-68618D75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87C6-34F0-A14F-5E28-D2B89CF9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F0EB45-B9C0-12D0-BA23-84F0C3F48037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A730BD-12E7-4588-C745-CB2D80343A1B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F5DABA1-41D7-2490-BE55-C46E5560C17C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D4A677-7723-D3B9-F038-CF8F7669F9AC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649DCA-78BF-86FB-9A55-69807E8EE7E3}"/>
              </a:ext>
            </a:extLst>
          </p:cNvPr>
          <p:cNvSpPr txBox="1"/>
          <p:nvPr/>
        </p:nvSpPr>
        <p:spPr>
          <a:xfrm>
            <a:off x="720899" y="1383749"/>
            <a:ext cx="3713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 tmp = new Node(2.0);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E1968-0F2E-E8BB-5793-566D0BE582A9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8CAE7-5D87-1A26-213C-665551BA9BAC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332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A50B-4505-3777-A51E-872FAC91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98B86-651C-FC29-76BA-0E5BBA0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26A578-3054-CB68-7288-03EF61E6570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B4EB8-1F11-F6EB-A55D-1CAF08C39619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FF19A-9C81-5D1A-C8C4-A5E7DC300442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6CAE-1E59-21D3-2528-5B314A8EF436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9B5B6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F5BF-F8D0-E3A5-3F87-7A226A1F8041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EEED-F93A-D240-64F9-B20C8FA1A20A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3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4973B2-34CF-E9AE-02EA-F9725AA5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(directed) tree</a:t>
            </a:r>
          </a:p>
        </p:txBody>
      </p:sp>
    </p:spTree>
    <p:extLst>
      <p:ext uri="{BB962C8B-B14F-4D97-AF65-F5344CB8AC3E}">
        <p14:creationId xmlns:p14="http://schemas.microsoft.com/office/powerpoint/2010/main" val="17275455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D5B6-0AAB-C3FE-3E6D-3F7BEADE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159B5-A870-5DF8-BFB6-C9640E0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2C7FE9-E676-4B73-0C17-6B6BB7B5F083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B56FA3-12C4-0078-1DD0-D2887A038742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3C7EB2-D37F-063F-1B2B-9B872BDF4BEA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D847BD-CEC5-DCC0-5B79-BDB8B32E719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02FBFA-3EA9-9E04-0C8F-99B5237D7DB6}"/>
              </a:ext>
            </a:extLst>
          </p:cNvPr>
          <p:cNvSpPr txBox="1"/>
          <p:nvPr/>
        </p:nvSpPr>
        <p:spPr>
          <a:xfrm>
            <a:off x="1806751" y="1383749"/>
            <a:ext cx="4123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tmp.next = head;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F279BF-E79B-D204-8BAC-B64C9EFCC8C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FB9E95-A831-7C1C-BC09-76464C2744D0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5CCBE-6BA4-F238-0122-9A9B4410A8D1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78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57C0-2C82-8B90-0EBC-4C8B1883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4154-1FA8-002C-6FE3-C3DEB926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FC8907-A647-8F90-539A-148BCBC59922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91C72C-9BC9-7918-40D0-B50B0BD20055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AEFFBA-F168-7C11-32BB-86701F96C61F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335562-9F72-7D71-BF00-3124F7B82BD1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B3CCFF-84B1-2375-88F8-308509985E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724E-5921-CA4E-674F-8DC6B7C0C807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tmp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804E1-5F47-AB3C-22B9-EB595ED5D277}"/>
              </a:ext>
            </a:extLst>
          </p:cNvPr>
          <p:cNvSpPr txBox="1"/>
          <p:nvPr/>
        </p:nvSpPr>
        <p:spPr>
          <a:xfrm>
            <a:off x="4388989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780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7F81-42F2-A8E2-81B5-9CA213810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72101-2B5D-8FAA-4238-D67FC1BE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BF31E7-50F9-D297-2DC7-9AF8C3B6F511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25B103-3F21-AD23-C7CF-69E2D91E1D1A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EAF4A1-7D21-1835-9855-F70D0D7AC5CB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F94B42-43D6-378A-03D3-4676C9795973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9439001-25F3-97D3-76C1-CB6658C870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10E0D9-D9E0-50E7-DFB9-56EA458DA5A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44AC5-8495-D92E-79E9-92AB627AEBAB}"/>
              </a:ext>
            </a:extLst>
          </p:cNvPr>
          <p:cNvSpPr txBox="1"/>
          <p:nvPr/>
        </p:nvSpPr>
        <p:spPr>
          <a:xfrm>
            <a:off x="1091724" y="1383749"/>
            <a:ext cx="2971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 = tmp;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1830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FEDB-7E94-CAC4-A9BF-3BB09384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A414F1-8BE6-E973-7DBD-D1403000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addFront(2.0)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F338BB-4A8D-CBFB-DD0F-37D1B757405A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3A7E7A-5AA7-DB56-6EDF-0B83E9F1A6C8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57F042-7EC8-5068-0BBD-E6E481A11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3424"/>
              </p:ext>
            </p:extLst>
          </p:nvPr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A9A87B-84AD-CF9A-CE4A-76A3B5AC832A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A6FB58E-32E7-A2B9-240B-E95408F67F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28BE72-2C3F-3AC3-A04D-BE2CE422DD45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8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12A-545B-747A-8363-8408EB3C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A52EE8-02E0-2B60-3767-2BDE35C53BA9}"/>
              </a:ext>
            </a:extLst>
          </p:cNvPr>
          <p:cNvGraphicFramePr>
            <a:graphicFrameLocks noGrp="1"/>
          </p:cNvGraphicFramePr>
          <p:nvPr/>
        </p:nvGraphicFramePr>
        <p:xfrm>
          <a:off x="4388989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A3CA95-6EDD-01E5-8B15-90491BC693E6}"/>
              </a:ext>
            </a:extLst>
          </p:cNvPr>
          <p:cNvCxnSpPr>
            <a:cxnSpLocks/>
          </p:cNvCxnSpPr>
          <p:nvPr/>
        </p:nvCxnSpPr>
        <p:spPr>
          <a:xfrm>
            <a:off x="5592065" y="257174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EB207C-7A9F-8EAB-0F55-F35262CE0E59}"/>
              </a:ext>
            </a:extLst>
          </p:cNvPr>
          <p:cNvGraphicFramePr>
            <a:graphicFrameLocks noGrp="1"/>
          </p:cNvGraphicFramePr>
          <p:nvPr/>
        </p:nvGraphicFramePr>
        <p:xfrm>
          <a:off x="6471421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768F66-3A1A-2626-E203-21BF730A0F8F}"/>
              </a:ext>
            </a:extLst>
          </p:cNvPr>
          <p:cNvGraphicFramePr>
            <a:graphicFrameLocks noGrp="1"/>
          </p:cNvGraphicFramePr>
          <p:nvPr/>
        </p:nvGraphicFramePr>
        <p:xfrm>
          <a:off x="1806750" y="234197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E061B-6E43-9EF1-D9C7-0065799FC2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21585" y="2571749"/>
            <a:ext cx="1367404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18CBC6-8407-597C-78FC-9C13C4D71ED8}"/>
              </a:ext>
            </a:extLst>
          </p:cNvPr>
          <p:cNvSpPr txBox="1"/>
          <p:nvPr/>
        </p:nvSpPr>
        <p:spPr>
          <a:xfrm>
            <a:off x="1806750" y="1880305"/>
            <a:ext cx="154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53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291-0915-8C63-1C8F-AF0A9325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96F2DC-4CBC-941F-C6D9-F5169BD960D3}"/>
              </a:ext>
            </a:extLst>
          </p:cNvPr>
          <p:cNvCxnSpPr>
            <a:cxnSpLocks/>
          </p:cNvCxnSpPr>
          <p:nvPr/>
        </p:nvCxnSpPr>
        <p:spPr>
          <a:xfrm>
            <a:off x="2940691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47BBCE-48C8-8BA8-E911-9061651D09C7}"/>
              </a:ext>
            </a:extLst>
          </p:cNvPr>
          <p:cNvGraphicFramePr>
            <a:graphicFrameLocks noGrp="1"/>
          </p:cNvGraphicFramePr>
          <p:nvPr/>
        </p:nvGraphicFramePr>
        <p:xfrm>
          <a:off x="2586003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C544C-81F4-B360-8515-01BB33778107}"/>
              </a:ext>
            </a:extLst>
          </p:cNvPr>
          <p:cNvCxnSpPr>
            <a:cxnSpLocks/>
          </p:cNvCxnSpPr>
          <p:nvPr/>
        </p:nvCxnSpPr>
        <p:spPr>
          <a:xfrm>
            <a:off x="4398754" y="2571749"/>
            <a:ext cx="1113535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9A496C-2B72-455C-B704-FD54B8FF24F0}"/>
              </a:ext>
            </a:extLst>
          </p:cNvPr>
          <p:cNvGraphicFramePr>
            <a:graphicFrameLocks noGrp="1"/>
          </p:cNvGraphicFramePr>
          <p:nvPr/>
        </p:nvGraphicFramePr>
        <p:xfrm>
          <a:off x="4044066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8EDC89-0AD2-6222-8EC5-B341AC66DF6D}"/>
              </a:ext>
            </a:extLst>
          </p:cNvPr>
          <p:cNvGraphicFramePr>
            <a:graphicFrameLocks noGrp="1"/>
          </p:cNvGraphicFramePr>
          <p:nvPr/>
        </p:nvGraphicFramePr>
        <p:xfrm>
          <a:off x="5542769" y="2341970"/>
          <a:ext cx="770709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A750B98-D74C-1154-B2E8-4D5D621753F1}"/>
              </a:ext>
            </a:extLst>
          </p:cNvPr>
          <p:cNvSpPr txBox="1"/>
          <p:nvPr/>
        </p:nvSpPr>
        <p:spPr>
          <a:xfrm>
            <a:off x="2250336" y="3159760"/>
            <a:ext cx="442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(even) more abstract diagram</a:t>
            </a:r>
          </a:p>
        </p:txBody>
      </p:sp>
    </p:spTree>
    <p:extLst>
      <p:ext uri="{BB962C8B-B14F-4D97-AF65-F5344CB8AC3E}">
        <p14:creationId xmlns:p14="http://schemas.microsoft.com/office/powerpoint/2010/main" val="13679060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8184-55D9-7757-36A0-F8C26D9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8732-D076-B10F-9E83-B067907D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>
                <a:latin typeface="+mj-lt"/>
              </a:rPr>
              <a:t>remove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129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8438-A328-B0E0-76D1-09F98817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641B-E8FA-1233-AEB7-D90DED8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56DC6-9581-7D81-5663-DDEAFA9D8A82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113F01-3338-B454-5D24-1527326306E4}"/>
              </a:ext>
            </a:extLst>
          </p:cNvPr>
          <p:cNvCxnSpPr>
            <a:cxnSpLocks/>
          </p:cNvCxnSpPr>
          <p:nvPr/>
        </p:nvCxnSpPr>
        <p:spPr>
          <a:xfrm>
            <a:off x="2960625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DEFDA-2E59-993D-6DCF-222EB65ECFB6}"/>
              </a:ext>
            </a:extLst>
          </p:cNvPr>
          <p:cNvCxnSpPr>
            <a:cxnSpLocks/>
          </p:cNvCxnSpPr>
          <p:nvPr/>
        </p:nvCxnSpPr>
        <p:spPr>
          <a:xfrm>
            <a:off x="878732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856C7-C18F-E943-2CD3-F126DE5DBADC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A7C28B-A544-F28B-25FE-B9EFDB952D2E}"/>
              </a:ext>
            </a:extLst>
          </p:cNvPr>
          <p:cNvCxnSpPr>
            <a:cxnSpLocks/>
          </p:cNvCxnSpPr>
          <p:nvPr/>
        </p:nvCxnSpPr>
        <p:spPr>
          <a:xfrm>
            <a:off x="5043057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CEC6CB-D5F5-C01B-3B26-D63C2914D71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1564633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9828F-D143-F27C-D735-5FCFD881BECF}"/>
              </a:ext>
            </a:extLst>
          </p:cNvPr>
          <p:cNvCxnSpPr>
            <a:cxnSpLocks/>
          </p:cNvCxnSpPr>
          <p:nvPr/>
        </p:nvCxnSpPr>
        <p:spPr>
          <a:xfrm>
            <a:off x="7135091" y="1794412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F55839-9F2C-3BF9-ECB8-5ACDA8337080}"/>
              </a:ext>
            </a:extLst>
          </p:cNvPr>
          <p:cNvSpPr txBox="1"/>
          <p:nvPr/>
        </p:nvSpPr>
        <p:spPr>
          <a:xfrm>
            <a:off x="1757549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BF263-3ACE-59C4-E19E-AD8319536351}"/>
              </a:ext>
            </a:extLst>
          </p:cNvPr>
          <p:cNvSpPr txBox="1"/>
          <p:nvPr/>
        </p:nvSpPr>
        <p:spPr>
          <a:xfrm>
            <a:off x="3839442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21A47-2B1F-2EE6-971A-38781E127C08}"/>
              </a:ext>
            </a:extLst>
          </p:cNvPr>
          <p:cNvSpPr txBox="1"/>
          <p:nvPr/>
        </p:nvSpPr>
        <p:spPr>
          <a:xfrm>
            <a:off x="5932015" y="1100762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949B7-609C-B65E-9BC8-502EEE7618E6}"/>
              </a:ext>
            </a:extLst>
          </p:cNvPr>
          <p:cNvSpPr txBox="1"/>
          <p:nvPr/>
        </p:nvSpPr>
        <p:spPr>
          <a:xfrm>
            <a:off x="457201" y="2571750"/>
            <a:ext cx="8229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prev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previous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curr = head;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// the current node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while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prev = curr;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curr = curr.next;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300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8A13-D8C5-EDAF-5264-2D6F35FA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1BF-6797-8596-F940-99C7F864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17E80C-8EDF-684C-64EC-57E1E19EDE0E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6F491A-89F4-29FF-89C6-4F9226267572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E45090-6682-58C1-B4DE-1C926DB3A3DB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B30FFE-70DD-B689-EA0B-8D91AA1BE97A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40E8F-F43D-F3EA-0C3D-0302ADE2F7F2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949CBE-8CA3-CE9F-BAC0-EC3466357149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910EF-25AA-FBB5-822B-FC5FA5EF29F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6697F-B483-9CC1-4DA0-E12B0E32CB3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9C49-7215-0FC4-E5F9-9AB697E0820C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398E1-4E20-9492-9E72-0879BDA2BDC9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52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F4C7-2B04-8B9B-7680-67D98087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0F9E-7392-68A4-E83F-0ECD86F2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7577F-33C3-172F-7F50-4934DA8F09B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A9C25-DCA7-DDF7-44FB-013F7EDE1AF9}"/>
              </a:ext>
            </a:extLst>
          </p:cNvPr>
          <p:cNvCxnSpPr>
            <a:cxnSpLocks/>
          </p:cNvCxnSpPr>
          <p:nvPr/>
        </p:nvCxnSpPr>
        <p:spPr>
          <a:xfrm>
            <a:off x="2960625" y="2801529"/>
            <a:ext cx="878817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BAD9C-DAAF-D158-9743-46CDD8939FD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819131-B0C7-6B42-D6F1-C1DB1A0EE16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9FC25-9ABC-5648-E323-A947C1BBEC4A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5AD240-8D01-EB20-51B4-B3D2CFD48053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3BC09-27FC-26D6-E6D0-D92618B7B788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FB0541-020D-8ABD-3834-7CD1FE89B803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42165-2A99-E280-2FA6-4DEB86FA4038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8E7BA-240F-453B-D740-578E2AF0E0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A8B6CB-C6A2-9F00-2FBB-31A4052B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(directed) </a:t>
            </a:r>
            <a:r>
              <a:rPr lang="en-US" b="1"/>
              <a:t>tree</a:t>
            </a:r>
            <a:r>
              <a:rPr lang="en-US"/>
              <a:t> is a directed graph that...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72EB1-0812-CC69-4B7A-6ACB2694CD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5482143" cy="4080271"/>
          </a:xfrm>
        </p:spPr>
        <p:txBody>
          <a:bodyPr/>
          <a:lstStyle/>
          <a:p>
            <a:r>
              <a:rPr lang="en-US"/>
              <a:t>has exactly one node with zero parents (the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)</a:t>
            </a:r>
          </a:p>
          <a:p>
            <a:r>
              <a:rPr lang="en-US"/>
              <a:t>has no nodes with more than one parent</a:t>
            </a:r>
          </a:p>
          <a:p>
            <a:r>
              <a:rPr lang="en-US"/>
              <a:t>has no </a:t>
            </a:r>
            <a:r>
              <a:rPr lang="en-US" b="1"/>
              <a:t>cycles</a:t>
            </a:r>
            <a:r>
              <a:rPr lang="en-US"/>
              <a:t> (loops) of any kind</a:t>
            </a:r>
            <a:endParaRPr lang="en-US" u="sng"/>
          </a:p>
          <a:p>
            <a:r>
              <a:rPr lang="en-US"/>
              <a:t>is </a:t>
            </a:r>
            <a:r>
              <a:rPr lang="en-US" b="1"/>
              <a:t>connected </a:t>
            </a:r>
            <a:r>
              <a:rPr lang="en-US">
                <a:sym typeface="Wingdings" panose="05000000000000000000" pitchFamily="2" charset="2"/>
              </a:rPr>
              <a:t>(just one tree,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not multiple disconnected trees)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(otherwise,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it would be a forest)</a:t>
            </a:r>
            <a:endParaRPr lang="en-US" b="1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E1B8E8E-B7C4-07B6-D525-3587955D3492}"/>
              </a:ext>
            </a:extLst>
          </p:cNvPr>
          <p:cNvGrpSpPr/>
          <p:nvPr/>
        </p:nvGrpSpPr>
        <p:grpSpPr>
          <a:xfrm>
            <a:off x="3261255" y="2385691"/>
            <a:ext cx="5349113" cy="2339387"/>
            <a:chOff x="2330764" y="2280601"/>
            <a:chExt cx="5349113" cy="233938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8066CD-E530-C091-9255-BD610A1F1781}"/>
                </a:ext>
              </a:extLst>
            </p:cNvPr>
            <p:cNvCxnSpPr>
              <a:cxnSpLocks/>
              <a:stCxn id="47" idx="3"/>
              <a:endCxn id="48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758F4-BCE7-E17E-505F-F3081F3F4E70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19CF03-3149-B212-7D15-529B16272A1E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0AA9B-2EB5-39D1-C27E-FCD11137729F}"/>
                </a:ext>
              </a:extLst>
            </p:cNvPr>
            <p:cNvCxnSpPr>
              <a:cxnSpLocks/>
              <a:stCxn id="48" idx="3"/>
              <a:endCxn id="51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A32F52E-B76B-E8A7-C478-F98455136B13}"/>
                </a:ext>
              </a:extLst>
            </p:cNvPr>
            <p:cNvCxnSpPr>
              <a:cxnSpLocks/>
              <a:stCxn id="48" idx="5"/>
              <a:endCxn id="52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C2E48C7-B72E-F83B-6E9E-ABE251EDDED8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1DB368-685A-BCFC-A6E4-8C4CF7F1DCB3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7DDF113-C909-AE17-C5AC-52735DE33A78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90753E-E43B-6EA0-1B79-B7C70C5B7908}"/>
                </a:ext>
              </a:extLst>
            </p:cNvPr>
            <p:cNvCxnSpPr>
              <a:cxnSpLocks/>
              <a:stCxn id="60" idx="5"/>
              <a:endCxn id="66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20FD1B-71F3-654C-8F65-20146123A28F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B8BBB4-E019-E91D-7A08-ED1D629555C0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599AD5D-7576-FD2F-A94D-0754D88B1160}"/>
                </a:ext>
              </a:extLst>
            </p:cNvPr>
            <p:cNvCxnSpPr>
              <a:cxnSpLocks/>
              <a:stCxn id="61" idx="3"/>
              <a:endCxn id="64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0F3B2D-F91E-5961-C280-5817F8CE67DB}"/>
                </a:ext>
              </a:extLst>
            </p:cNvPr>
            <p:cNvCxnSpPr>
              <a:cxnSpLocks/>
              <a:stCxn id="61" idx="5"/>
              <a:endCxn id="65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7A11BD5-F5F1-307B-5DE4-9E266D48AA01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5776205-B43C-9C12-80B3-B5959508531A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A2F8EAC-2C3E-5B9A-533A-53B72C966AB3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4A8A08-9535-2500-9F14-693566C97B17}"/>
                </a:ext>
              </a:extLst>
            </p:cNvPr>
            <p:cNvCxnSpPr>
              <a:cxnSpLocks/>
              <a:stCxn id="66" idx="5"/>
              <a:endCxn id="70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DBCCF4-04E0-4A40-77F3-CFAD274B20BA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0E151-7237-038B-F746-95D7602DA58C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1B9319-593B-8268-C4CC-F56C328562E1}"/>
                </a:ext>
              </a:extLst>
            </p:cNvPr>
            <p:cNvCxnSpPr>
              <a:cxnSpLocks/>
              <a:stCxn id="71" idx="3"/>
              <a:endCxn id="47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551482-E634-8B8C-53DC-214207EACBFF}"/>
                </a:ext>
              </a:extLst>
            </p:cNvPr>
            <p:cNvCxnSpPr>
              <a:cxnSpLocks/>
              <a:stCxn id="71" idx="5"/>
              <a:endCxn id="60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164991-DF18-792C-3D7A-4438B25C62B0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D67BE4-5E74-1990-7C6F-4E617D163C3E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5AE43CA-64CB-DCC8-6A83-90AE39091C83}"/>
                </a:ext>
              </a:extLst>
            </p:cNvPr>
            <p:cNvCxnSpPr>
              <a:cxnSpLocks/>
              <a:stCxn id="47" idx="4"/>
              <a:endCxn id="84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446F0B4-A7A9-6BCB-DD0F-9C9D4E6CED3B}"/>
                </a:ext>
              </a:extLst>
            </p:cNvPr>
            <p:cNvCxnSpPr>
              <a:cxnSpLocks/>
              <a:stCxn id="47" idx="5"/>
              <a:endCxn id="85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0190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43ACB-449C-0DDD-4D24-8D0CB1A5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F6EA-3A54-BD7B-3613-E1534E2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9C50CC-7375-D192-FD72-089E267960F1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795D6-C031-C0DA-8F53-876DE286032C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B353F0-162D-8DD6-07D6-D8DB269E94FF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3911C-0FDB-59C3-7C2C-4C3EFBE10941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C1408B-D4DE-4784-88E3-A707C8E5B166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C2F902-440E-D50E-AE00-EF753F6AC6B2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74DA11-5CC7-D8FE-5FE3-2088C3401562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C116D-48B0-28EF-F2B9-3AC5C7F3C0A2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50AB-117B-0790-46B7-E5FE4020E43A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AD0A01F-EA6A-00A0-BD53-13BC5333FFC2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B457F-4C01-9099-9F08-1BF7A945E033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660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512AB-DFB7-B1FF-5571-057A66E5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A4EA-69EE-F99F-2E2C-80E18ABE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97C549-9AB1-64EE-FBC1-19A591D5AA3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658D06-5539-7488-F162-7E4B0057D53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289F86-6A26-954F-81FD-927B4F0FF9C5}"/>
              </a:ext>
            </a:extLst>
          </p:cNvPr>
          <p:cNvGraphicFramePr>
            <a:graphicFrameLocks noGrp="1"/>
          </p:cNvGraphicFramePr>
          <p:nvPr/>
        </p:nvGraphicFramePr>
        <p:xfrm>
          <a:off x="3839981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A8B372-E6E2-5978-0B64-FADF4D4E5F87}"/>
              </a:ext>
            </a:extLst>
          </p:cNvPr>
          <p:cNvCxnSpPr>
            <a:cxnSpLocks/>
          </p:cNvCxnSpPr>
          <p:nvPr/>
        </p:nvCxnSpPr>
        <p:spPr>
          <a:xfrm>
            <a:off x="504305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BF649-8FB3-2724-5538-DB1A257110B1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20073-E3EB-1869-CDFD-8E577C34572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1B16C-8721-01D3-D28D-CDF742EA4A60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7B9F0-14F7-72EF-DD3C-8D17855DC473}"/>
              </a:ext>
            </a:extLst>
          </p:cNvPr>
          <p:cNvSpPr txBox="1"/>
          <p:nvPr/>
        </p:nvSpPr>
        <p:spPr>
          <a:xfrm>
            <a:off x="3839442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C09D7-CEBA-C135-CC87-74C1AE30DE82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A59A52-796C-2C6E-D786-8534EDA1BC9E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2C406-7DB4-E267-E2BA-B8D5B588D24C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757CBE-616B-AF20-58B9-CEBB18FFAA6E}"/>
              </a:ext>
            </a:extLst>
          </p:cNvPr>
          <p:cNvCxnSpPr/>
          <p:nvPr/>
        </p:nvCxnSpPr>
        <p:spPr>
          <a:xfrm flipV="1">
            <a:off x="4045530" y="2218718"/>
            <a:ext cx="1091423" cy="109252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C867D-10F0-1FF6-F032-57A58B8A8F28}"/>
              </a:ext>
            </a:extLst>
          </p:cNvPr>
          <p:cNvCxnSpPr>
            <a:cxnSpLocks/>
          </p:cNvCxnSpPr>
          <p:nvPr/>
        </p:nvCxnSpPr>
        <p:spPr>
          <a:xfrm>
            <a:off x="4045530" y="2216995"/>
            <a:ext cx="1167296" cy="107954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948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1AEA-E29F-6548-F1E4-5A4D9070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3B27-E61F-E538-8A55-E1BC8C0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F5724B-A567-450A-54EE-EA064611D98A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4A013-50BF-B151-508E-E3D0C9B52870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5136B8-60CA-0F48-0726-CE9E64BBB17C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17F4F-2B31-2256-60BA-726AFF892233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F8BA5-227F-639B-395B-DE9E3FA5652F}"/>
              </a:ext>
            </a:extLst>
          </p:cNvPr>
          <p:cNvSpPr txBox="1"/>
          <p:nvPr/>
        </p:nvSpPr>
        <p:spPr>
          <a:xfrm>
            <a:off x="1757549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07409-E9D4-9EAE-B25D-F83761CA9286}"/>
              </a:ext>
            </a:extLst>
          </p:cNvPr>
          <p:cNvSpPr txBox="1"/>
          <p:nvPr/>
        </p:nvSpPr>
        <p:spPr>
          <a:xfrm>
            <a:off x="5932015" y="2107879"/>
            <a:ext cx="154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curr.next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CE1496-9963-490E-9136-28068C1C0393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accent6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C5E3-A9A8-A1EB-7B2F-D34D92FAFFE7}"/>
              </a:ext>
            </a:extLst>
          </p:cNvPr>
          <p:cNvSpPr txBox="1"/>
          <p:nvPr/>
        </p:nvSpPr>
        <p:spPr>
          <a:xfrm>
            <a:off x="5053823" y="1432161"/>
            <a:ext cx="3297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prev.next = curr.next;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AE81F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2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6257-7978-8B36-6247-CD5C4B7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70F3-3558-68C7-936B-604EAA41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95018D-EB45-2673-6B95-C493CFCCEBF9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1851F2-C02C-E42A-AFE1-BD41DBD36282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819E8A-03BB-E7C9-767D-78D1EB84D51B}"/>
              </a:ext>
            </a:extLst>
          </p:cNvPr>
          <p:cNvGraphicFramePr>
            <a:graphicFrameLocks noGrp="1"/>
          </p:cNvGraphicFramePr>
          <p:nvPr/>
        </p:nvGraphicFramePr>
        <p:xfrm>
          <a:off x="5932015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00B7B-C2D6-E06A-2A99-FDACBFCE5CC0}"/>
              </a:ext>
            </a:extLst>
          </p:cNvPr>
          <p:cNvCxnSpPr>
            <a:cxnSpLocks/>
          </p:cNvCxnSpPr>
          <p:nvPr/>
        </p:nvCxnSpPr>
        <p:spPr>
          <a:xfrm>
            <a:off x="7135091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40D9BE14-CB93-6BE9-F3DE-AA555FB6F96D}"/>
              </a:ext>
            </a:extLst>
          </p:cNvPr>
          <p:cNvSpPr/>
          <p:nvPr/>
        </p:nvSpPr>
        <p:spPr>
          <a:xfrm>
            <a:off x="2964873" y="1789175"/>
            <a:ext cx="2957001" cy="1011802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575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8CA8-02D3-9971-DAB7-F52FC1CE7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7B6-B981-B2CC-602D-F954F4D0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remove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B7056E-1A66-EB27-42C0-635F87929624}"/>
              </a:ext>
            </a:extLst>
          </p:cNvPr>
          <p:cNvGraphicFramePr>
            <a:graphicFrameLocks noGrp="1"/>
          </p:cNvGraphicFramePr>
          <p:nvPr/>
        </p:nvGraphicFramePr>
        <p:xfrm>
          <a:off x="1757549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4D185D-65ED-56E6-96F5-D1B5BC59BEAE}"/>
              </a:ext>
            </a:extLst>
          </p:cNvPr>
          <p:cNvCxnSpPr>
            <a:cxnSpLocks/>
          </p:cNvCxnSpPr>
          <p:nvPr/>
        </p:nvCxnSpPr>
        <p:spPr>
          <a:xfrm>
            <a:off x="878732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004C0-ACE3-AEC5-8F2C-FF72556C53DF}"/>
              </a:ext>
            </a:extLst>
          </p:cNvPr>
          <p:cNvGraphicFramePr>
            <a:graphicFrameLocks noGrp="1"/>
          </p:cNvGraphicFramePr>
          <p:nvPr/>
        </p:nvGraphicFramePr>
        <p:xfrm>
          <a:off x="3830624" y="2571750"/>
          <a:ext cx="1541418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709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C00CB9-B9E3-4A2F-36F5-28E7BBD2C911}"/>
              </a:ext>
            </a:extLst>
          </p:cNvPr>
          <p:cNvCxnSpPr>
            <a:cxnSpLocks/>
          </p:cNvCxnSpPr>
          <p:nvPr/>
        </p:nvCxnSpPr>
        <p:spPr>
          <a:xfrm>
            <a:off x="2951807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09197B-DDC9-6AB3-CECE-FA1380D682C5}"/>
              </a:ext>
            </a:extLst>
          </p:cNvPr>
          <p:cNvCxnSpPr>
            <a:cxnSpLocks/>
          </p:cNvCxnSpPr>
          <p:nvPr/>
        </p:nvCxnSpPr>
        <p:spPr>
          <a:xfrm>
            <a:off x="5011634" y="2801529"/>
            <a:ext cx="878817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554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80681-0688-0CFE-1C1C-35837AFD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D6CE0-782F-5A21-B368-202F687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000375"/>
          </a:xfrm>
        </p:spPr>
        <p:txBody>
          <a:bodyPr/>
          <a:lstStyle/>
          <a:p>
            <a:pPr algn="l"/>
            <a:r>
              <a:rPr lang="en-US"/>
              <a:t>where did the middle node go?</a:t>
            </a:r>
            <a:br>
              <a:rPr lang="en-US"/>
            </a:br>
            <a:r>
              <a:rPr lang="en-US" sz="3200"/>
              <a:t>- way back when...we created it using </a:t>
            </a:r>
            <a:r>
              <a:rPr lang="en-US" sz="3200">
                <a:solidFill>
                  <a:srgbClr val="0000FF"/>
                </a:solidFill>
                <a:latin typeface="+mj-lt"/>
              </a:rPr>
              <a:t>new</a:t>
            </a:r>
            <a:br>
              <a:rPr lang="en-US" sz="3200">
                <a:solidFill>
                  <a:srgbClr val="0000FF"/>
                </a:solidFill>
                <a:latin typeface="+mj-lt"/>
              </a:rPr>
            </a:br>
            <a:r>
              <a:rPr lang="en-US" sz="3200"/>
              <a:t>- then we just like..."stopped referring to it"</a:t>
            </a:r>
            <a:br>
              <a:rPr lang="en-US" sz="3200"/>
            </a:br>
            <a:r>
              <a:rPr lang="en-US" sz="3200"/>
              <a:t>- is it gone now? 😥</a:t>
            </a:r>
            <a:endParaRPr lang="en-US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EBD6A1-9EE4-B6BF-57F8-7C3845A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71750"/>
            <a:ext cx="7569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2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18-F08B-7320-7F38-6C10995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🚛it has been garbage collected</a:t>
            </a:r>
          </a:p>
        </p:txBody>
      </p:sp>
    </p:spTree>
    <p:extLst>
      <p:ext uri="{BB962C8B-B14F-4D97-AF65-F5344CB8AC3E}">
        <p14:creationId xmlns:p14="http://schemas.microsoft.com/office/powerpoint/2010/main" val="244262815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C112-B765-05B6-01A4-EAC8DF48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D1B0-5AE8-E9E2-57E5-7946C46B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[board discussion of</a:t>
            </a:r>
            <a:br>
              <a:rPr lang="en-US" sz="3200"/>
            </a:br>
            <a:r>
              <a:rPr lang="en-US" sz="3200"/>
              <a:t>"no directed path from stack to the node"]</a:t>
            </a:r>
          </a:p>
        </p:txBody>
      </p:sp>
    </p:spTree>
    <p:extLst>
      <p:ext uri="{BB962C8B-B14F-4D97-AF65-F5344CB8AC3E}">
        <p14:creationId xmlns:p14="http://schemas.microsoft.com/office/powerpoint/2010/main" val="31562241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864D4-3ECB-CB5D-0CB1-F6D18B6F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61665-7436-91FA-FF3D-B32F5FE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 runtimes</a:t>
            </a:r>
          </a:p>
        </p:txBody>
      </p:sp>
    </p:spTree>
    <p:extLst>
      <p:ext uri="{BB962C8B-B14F-4D97-AF65-F5344CB8AC3E}">
        <p14:creationId xmlns:p14="http://schemas.microsoft.com/office/powerpoint/2010/main" val="19766882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C9FAC-2091-E356-C205-F4D23AF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is the big O runtime of size()?</a:t>
            </a:r>
            <a:br>
              <a:rPr lang="en-US" sz="4000"/>
            </a:br>
            <a:r>
              <a:rPr lang="en-US" sz="4000"/>
              <a:t>[pointing activity]</a:t>
            </a:r>
          </a:p>
        </p:txBody>
      </p:sp>
    </p:spTree>
    <p:extLst>
      <p:ext uri="{BB962C8B-B14F-4D97-AF65-F5344CB8AC3E}">
        <p14:creationId xmlns:p14="http://schemas.microsoft.com/office/powerpoint/2010/main" val="45495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9259-DE6B-5E55-31FF-D479E285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note: </a:t>
            </a:r>
            <a:r>
              <a:rPr lang="en-US" sz="2000"/>
              <a:t>not joking</a:t>
            </a:r>
          </a:p>
        </p:txBody>
      </p:sp>
      <p:pic>
        <p:nvPicPr>
          <p:cNvPr id="1028" name="Picture 4" descr="Shapes of Graphs: Trees to Triangles (Chapter 2) - Applying Graph Theory in  Ecological Research">
            <a:extLst>
              <a:ext uri="{FF2B5EF4-FFF2-40B4-BE49-F238E27FC236}">
                <a16:creationId xmlns:a16="http://schemas.microsoft.com/office/drawing/2014/main" id="{88E0E193-9519-114F-EAE4-138F544214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24537"/>
            <a:ext cx="2641600" cy="20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723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25F6-4A99-B505-DDDA-1C97E672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E9C01-9B8B-59B7-E1BA-67D550B4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O(n) 😢</a:t>
            </a:r>
          </a:p>
        </p:txBody>
      </p:sp>
    </p:spTree>
    <p:extLst>
      <p:ext uri="{BB962C8B-B14F-4D97-AF65-F5344CB8AC3E}">
        <p14:creationId xmlns:p14="http://schemas.microsoft.com/office/powerpoint/2010/main" val="30785918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64B6-C937-147C-7B19-9A21C0BF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A826F-A41D-4FCE-0EA5-9CAB79DD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18" y="254916"/>
            <a:ext cx="8229600" cy="667168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singly-linked list</a:t>
            </a:r>
            <a:br>
              <a:rPr lang="en-US"/>
            </a:br>
            <a:r>
              <a:rPr lang="en-US"/>
              <a:t>worst case 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14F6-7E9C-10D8-BADB-EA94C352A1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 sz="1600">
                <a:latin typeface="+mj-lt"/>
              </a:rPr>
              <a:t>list.add(index, value)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list.removeByIndex(index)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 sz="1600">
                <a:latin typeface="+mj-lt"/>
              </a:rPr>
              <a:t>list.size()</a:t>
            </a:r>
          </a:p>
          <a:p>
            <a:pPr lvl="1"/>
            <a:r>
              <a:rPr lang="en-US" sz="1600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A4A9C7-CCC9-C90D-90CE-0C7584DA26E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115497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CB9574-C643-1F9C-BFD5-C129F2ADDFDD}"/>
              </a:ext>
            </a:extLst>
          </p:cNvPr>
          <p:cNvSpPr txBox="1"/>
          <p:nvPr/>
        </p:nvSpPr>
        <p:spPr>
          <a:xfrm>
            <a:off x="2382981" y="126401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7A840D-0DC4-576C-71A0-B7E4199E6F8C}"/>
              </a:ext>
            </a:extLst>
          </p:cNvPr>
          <p:cNvCxnSpPr>
            <a:cxnSpLocks/>
          </p:cNvCxnSpPr>
          <p:nvPr/>
        </p:nvCxnSpPr>
        <p:spPr>
          <a:xfrm>
            <a:off x="4456911" y="116528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87521A5-C954-4C1D-2269-A5159D9D8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41834"/>
              </p:ext>
            </p:extLst>
          </p:nvPr>
        </p:nvGraphicFramePr>
        <p:xfrm>
          <a:off x="3960422" y="9770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2AFC56-3878-8856-CBF0-D1194BF92355}"/>
              </a:ext>
            </a:extLst>
          </p:cNvPr>
          <p:cNvCxnSpPr>
            <a:cxnSpLocks/>
          </p:cNvCxnSpPr>
          <p:nvPr/>
        </p:nvCxnSpPr>
        <p:spPr>
          <a:xfrm>
            <a:off x="5509854" y="1150540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ED08BD-BB7E-5E7E-1E9E-F45D3E05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0970"/>
              </p:ext>
            </p:extLst>
          </p:nvPr>
        </p:nvGraphicFramePr>
        <p:xfrm>
          <a:off x="5013365" y="96232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39A320-4A60-E833-3F56-0B9FFF0ECCD1}"/>
              </a:ext>
            </a:extLst>
          </p:cNvPr>
          <p:cNvCxnSpPr>
            <a:cxnSpLocks/>
          </p:cNvCxnSpPr>
          <p:nvPr/>
        </p:nvCxnSpPr>
        <p:spPr>
          <a:xfrm>
            <a:off x="6562800" y="115900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BA8AE22-A718-F7EC-ED2F-BAE8C7BF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1443"/>
              </p:ext>
            </p:extLst>
          </p:nvPr>
        </p:nvGraphicFramePr>
        <p:xfrm>
          <a:off x="6066311" y="97079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44062D-A565-C41C-9D43-6359C0740390}"/>
              </a:ext>
            </a:extLst>
          </p:cNvPr>
          <p:cNvCxnSpPr>
            <a:cxnSpLocks/>
          </p:cNvCxnSpPr>
          <p:nvPr/>
        </p:nvCxnSpPr>
        <p:spPr>
          <a:xfrm>
            <a:off x="7615743" y="114426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A3975BB-A58F-F196-76E4-7F3F2943E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31982"/>
              </p:ext>
            </p:extLst>
          </p:nvPr>
        </p:nvGraphicFramePr>
        <p:xfrm>
          <a:off x="7119254" y="95605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771CD24-AF8B-513D-ECA6-196BC55B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21437"/>
              </p:ext>
            </p:extLst>
          </p:nvPr>
        </p:nvGraphicFramePr>
        <p:xfrm>
          <a:off x="8154086" y="99296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603FF7-9579-BF23-F026-5FBE8875838E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D209C518-609B-4843-46E9-CA5131CEFB11}"/>
              </a:ext>
            </a:extLst>
          </p:cNvPr>
          <p:cNvSpPr txBox="1">
            <a:spLocks/>
          </p:cNvSpPr>
          <p:nvPr/>
        </p:nvSpPr>
        <p:spPr>
          <a:xfrm>
            <a:off x="3681054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list.add(0,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list.removeByIndex(0)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BA095-FCD5-8628-C872-9151D7E0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big O runtime</a:t>
            </a:r>
          </a:p>
        </p:txBody>
      </p:sp>
    </p:spTree>
    <p:extLst>
      <p:ext uri="{BB962C8B-B14F-4D97-AF65-F5344CB8AC3E}">
        <p14:creationId xmlns:p14="http://schemas.microsoft.com/office/powerpoint/2010/main" val="9605843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8D6D1F7-FAEF-0B81-2FCB-332C7FEF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actually look like in memory?</a:t>
            </a:r>
          </a:p>
        </p:txBody>
      </p:sp>
      <p:pic>
        <p:nvPicPr>
          <p:cNvPr id="12" name="Picture 11" descr="The Matrix Nearly Had a Very Different Neo">
            <a:extLst>
              <a:ext uri="{FF2B5EF4-FFF2-40B4-BE49-F238E27FC236}">
                <a16:creationId xmlns:a16="http://schemas.microsoft.com/office/drawing/2014/main" id="{A75263B2-ABA6-4EA9-B5C4-A6514C66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433176"/>
            <a:ext cx="2826327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8A4A6E-845E-08C8-EA08-758D7FE21828}"/>
              </a:ext>
            </a:extLst>
          </p:cNvPr>
          <p:cNvGrpSpPr/>
          <p:nvPr/>
        </p:nvGrpSpPr>
        <p:grpSpPr>
          <a:xfrm>
            <a:off x="2674357" y="988997"/>
            <a:ext cx="3795284" cy="523220"/>
            <a:chOff x="3852425" y="4044713"/>
            <a:chExt cx="37952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23BAC-D1F9-2BCA-731B-878CFFFDC474}"/>
                </a:ext>
              </a:extLst>
            </p:cNvPr>
            <p:cNvSpPr txBox="1"/>
            <p:nvPr/>
          </p:nvSpPr>
          <p:spPr>
            <a:xfrm>
              <a:off x="5237876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2.0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DA89BD-BC78-1EF6-F44F-B32AF9B49F8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4766397" y="4306323"/>
              <a:ext cx="471479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0245D-18F8-E5A4-0BE9-75E6271616D0}"/>
                </a:ext>
              </a:extLst>
            </p:cNvPr>
            <p:cNvSpPr txBox="1"/>
            <p:nvPr/>
          </p:nvSpPr>
          <p:spPr>
            <a:xfrm>
              <a:off x="385242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1.0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6721C-19A4-E67E-F9C8-226AC2EE0775}"/>
                </a:ext>
              </a:extLst>
            </p:cNvPr>
            <p:cNvSpPr txBox="1"/>
            <p:nvPr/>
          </p:nvSpPr>
          <p:spPr>
            <a:xfrm>
              <a:off x="6637185" y="4044713"/>
              <a:ext cx="1010524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34288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>
                    <a:lumMod val="6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9B5B6"/>
                  </a:solidFill>
                  <a:effectLst/>
                  <a:uLnTx/>
                  <a:uFillTx/>
                  <a:latin typeface="Consolas"/>
                  <a:ea typeface="+mn-ea"/>
                  <a:cs typeface="+mn-cs"/>
                </a:rPr>
                <a:t>3.0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078BC1-29F9-C316-6528-6CCF9ED41595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6248400" y="4306323"/>
              <a:ext cx="388785" cy="0"/>
            </a:xfrm>
            <a:prstGeom prst="straightConnector1">
              <a:avLst/>
            </a:prstGeom>
            <a:ln w="38100" cap="rnd">
              <a:solidFill>
                <a:schemeClr val="accent3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334892" y="218651"/>
            <a:ext cx="4746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LinkedList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2.0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FE16DB-910C-E874-88EE-E749F5879212}"/>
              </a:ext>
            </a:extLst>
          </p:cNvPr>
          <p:cNvSpPr txBox="1"/>
          <p:nvPr/>
        </p:nvSpPr>
        <p:spPr>
          <a:xfrm>
            <a:off x="7024312" y="74848"/>
            <a:ext cx="1729586" cy="72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3178E5-0C4C-86CD-81D4-7A2FA752E8DB}"/>
              </a:ext>
            </a:extLst>
          </p:cNvPr>
          <p:cNvSpPr txBox="1"/>
          <p:nvPr/>
        </p:nvSpPr>
        <p:spPr>
          <a:xfrm>
            <a:off x="7009945" y="914069"/>
            <a:ext cx="1907671" cy="94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double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2.0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0045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9B3D-1EAB-230A-5F88-C46D6E3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4389438" algn="l"/>
              </a:tabLst>
            </a:pPr>
            <a:r>
              <a:rPr lang="en-US"/>
              <a:t>what does this </a:t>
            </a:r>
            <a:r>
              <a:rPr lang="en-US" i="1"/>
              <a:t>mean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cons? ☹️</a:t>
            </a:r>
            <a:br>
              <a:rPr lang="en-US"/>
            </a:br>
            <a:br>
              <a:rPr lang="en-US"/>
            </a:br>
            <a:r>
              <a:rPr lang="en-US" i="1"/>
              <a:t>pros</a:t>
            </a:r>
            <a:r>
              <a:rPr lang="en-US"/>
              <a:t>? 🙂</a:t>
            </a:r>
            <a:br>
              <a:rPr lang="en-US"/>
            </a:br>
            <a:r>
              <a:rPr lang="en-US" sz="3200"/>
              <a:t>(how is this very different than an array list?)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07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2CF-744F-7208-254B-C823ECA7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hlinkClick r:id="rId2"/>
              </a:rPr>
              <a:t>https://x.com/_kzr/status/1672497446705037312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01590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7459C835-F025-14AF-49B3-2DBA971CEEB4}"/>
              </a:ext>
            </a:extLst>
          </p:cNvPr>
          <p:cNvSpPr/>
          <p:nvPr/>
        </p:nvSpPr>
        <p:spPr>
          <a:xfrm>
            <a:off x="2214773" y="0"/>
            <a:ext cx="6929227" cy="1538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6B36D0-01D4-0587-117D-A26888E1C484}"/>
              </a:ext>
            </a:extLst>
          </p:cNvPr>
          <p:cNvSpPr/>
          <p:nvPr/>
        </p:nvSpPr>
        <p:spPr>
          <a:xfrm>
            <a:off x="0" y="1578575"/>
            <a:ext cx="9144000" cy="3564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44C7A-D46A-1A57-C3D7-E526659FF2FC}"/>
              </a:ext>
            </a:extLst>
          </p:cNvPr>
          <p:cNvCxnSpPr>
            <a:cxnSpLocks/>
          </p:cNvCxnSpPr>
          <p:nvPr/>
        </p:nvCxnSpPr>
        <p:spPr>
          <a:xfrm flipH="1">
            <a:off x="0" y="1578576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9AD5D4D-D046-0562-1049-53AA68543680}"/>
              </a:ext>
            </a:extLst>
          </p:cNvPr>
          <p:cNvSpPr txBox="1"/>
          <p:nvPr/>
        </p:nvSpPr>
        <p:spPr>
          <a:xfrm>
            <a:off x="129807" y="303883"/>
            <a:ext cx="200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561BDF-1EC2-E808-51E2-EE38A9A5BFD7}"/>
              </a:ext>
            </a:extLst>
          </p:cNvPr>
          <p:cNvSpPr/>
          <p:nvPr/>
        </p:nvSpPr>
        <p:spPr>
          <a:xfrm>
            <a:off x="249926" y="755009"/>
            <a:ext cx="1763922" cy="460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0x0a2bcefa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586F3A-F734-B41B-9F9A-865B092413A9}"/>
              </a:ext>
            </a:extLst>
          </p:cNvPr>
          <p:cNvSpPr/>
          <p:nvPr/>
        </p:nvSpPr>
        <p:spPr>
          <a:xfrm>
            <a:off x="4917041" y="246702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0x234c8b7a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0x05287a12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FE1678-9804-8F4D-809F-ECFE283640D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243931" y="1023511"/>
            <a:ext cx="790732" cy="113335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98069-4979-BE4C-05D4-46B72484D32B}"/>
              </a:ext>
            </a:extLst>
          </p:cNvPr>
          <p:cNvSpPr/>
          <p:nvPr/>
        </p:nvSpPr>
        <p:spPr>
          <a:xfrm>
            <a:off x="5918121" y="3630518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0x7766231a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08800-B909-4297-1D1E-F4C931F2EFCF}"/>
              </a:ext>
            </a:extLst>
          </p:cNvPr>
          <p:cNvSpPr/>
          <p:nvPr/>
        </p:nvSpPr>
        <p:spPr>
          <a:xfrm>
            <a:off x="879836" y="3759183"/>
            <a:ext cx="2972064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0x3425ff1a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0xab334b19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F02912-A8A9-4F7D-1A7D-D13368332BB4}"/>
              </a:ext>
            </a:extLst>
          </p:cNvPr>
          <p:cNvSpPr/>
          <p:nvPr/>
        </p:nvSpPr>
        <p:spPr>
          <a:xfrm>
            <a:off x="2034663" y="1860564"/>
            <a:ext cx="1761692" cy="592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0A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0x2349d47a3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E00865-D001-66FB-0370-BDE2C65558B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061855" y="2203983"/>
            <a:ext cx="1855186" cy="559349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522B98-0AD6-0E6D-8460-F2754E44E6A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16184" y="3501220"/>
            <a:ext cx="463652" cy="554267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841D609-8690-8C5E-6133-681C8CA73E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061855" y="3926822"/>
            <a:ext cx="2856266" cy="194181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64E7FC-6EBF-5D77-B70D-DE741577B610}"/>
              </a:ext>
            </a:extLst>
          </p:cNvPr>
          <p:cNvCxnSpPr>
            <a:cxnSpLocks/>
          </p:cNvCxnSpPr>
          <p:nvPr/>
        </p:nvCxnSpPr>
        <p:spPr>
          <a:xfrm flipH="1">
            <a:off x="416184" y="2884588"/>
            <a:ext cx="6677343" cy="616632"/>
          </a:xfrm>
          <a:prstGeom prst="straightConnector1">
            <a:avLst/>
          </a:prstGeom>
          <a:ln w="38100" cap="rnd">
            <a:solidFill>
              <a:schemeClr val="accent1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C4D1CC5-3D6B-8F0E-A717-8580404730A0}"/>
              </a:ext>
            </a:extLst>
          </p:cNvPr>
          <p:cNvSpPr txBox="1"/>
          <p:nvPr/>
        </p:nvSpPr>
        <p:spPr>
          <a:xfrm>
            <a:off x="2229550" y="176430"/>
            <a:ext cx="5635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list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"Hans"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"The"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list.head.next.next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Node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60E0E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"Parrot"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);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44222-A755-EAA8-5ED7-5A35F7869608}"/>
              </a:ext>
            </a:extLst>
          </p:cNvPr>
          <p:cNvSpPr/>
          <p:nvPr/>
        </p:nvSpPr>
        <p:spPr>
          <a:xfrm>
            <a:off x="6682110" y="1710577"/>
            <a:ext cx="213070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'H' 'a' 'n' 's'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1D06AB8-121C-8D7D-32B0-A5B9D0BE9046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5651541" y="2006881"/>
            <a:ext cx="1030569" cy="74840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FEFE925-7C9F-168B-8C56-C666690AA61B}"/>
              </a:ext>
            </a:extLst>
          </p:cNvPr>
          <p:cNvSpPr/>
          <p:nvPr/>
        </p:nvSpPr>
        <p:spPr>
          <a:xfrm>
            <a:off x="1777782" y="2560499"/>
            <a:ext cx="1761692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'T' 'h' 'e'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EDC967F-05BE-BF88-CF43-AFD65FDB4EC0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523967" y="2856803"/>
            <a:ext cx="253815" cy="1198684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65EF54-FE8B-4386-FEEB-064F019A2E12}"/>
              </a:ext>
            </a:extLst>
          </p:cNvPr>
          <p:cNvSpPr/>
          <p:nvPr/>
        </p:nvSpPr>
        <p:spPr>
          <a:xfrm>
            <a:off x="5179828" y="4460401"/>
            <a:ext cx="3506971" cy="59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CB5B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'P' 'a' 'r' 'r' 'o' 't'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0A8D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C76607A-0952-2EA7-A8AB-2F48BA3BAA3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4378036" y="4509106"/>
            <a:ext cx="801792" cy="247599"/>
          </a:xfrm>
          <a:prstGeom prst="straightConnector1">
            <a:avLst/>
          </a:prstGeom>
          <a:ln w="38100" cap="rnd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8774FE5-090F-0B27-EF7B-C151EFD6B016}"/>
              </a:ext>
            </a:extLst>
          </p:cNvPr>
          <p:cNvCxnSpPr>
            <a:cxnSpLocks/>
          </p:cNvCxnSpPr>
          <p:nvPr/>
        </p:nvCxnSpPr>
        <p:spPr>
          <a:xfrm flipH="1">
            <a:off x="4369726" y="3903209"/>
            <a:ext cx="2449479" cy="605897"/>
          </a:xfrm>
          <a:prstGeom prst="straightConnector1">
            <a:avLst/>
          </a:prstGeom>
          <a:ln w="38100" cap="rnd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AC0D87-3B22-74A3-F2C2-82A792923FB0}"/>
              </a:ext>
            </a:extLst>
          </p:cNvPr>
          <p:cNvSpPr txBox="1"/>
          <p:nvPr/>
        </p:nvSpPr>
        <p:spPr>
          <a:xfrm>
            <a:off x="6287387" y="70171"/>
            <a:ext cx="1729586" cy="7201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6A06B60-F8FB-E867-EE92-33929D221902}"/>
              </a:ext>
            </a:extLst>
          </p:cNvPr>
          <p:cNvSpPr txBox="1"/>
          <p:nvPr/>
        </p:nvSpPr>
        <p:spPr>
          <a:xfrm>
            <a:off x="7541137" y="554682"/>
            <a:ext cx="1907671" cy="9417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String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55" grpId="0" animBg="1"/>
      <p:bldP spid="11" grpId="0" animBg="1"/>
      <p:bldP spid="43" grpId="0" animBg="1"/>
      <p:bldP spid="69" grpId="0" animBg="1"/>
      <p:bldP spid="92" grpId="0" animBg="1"/>
      <p:bldP spid="99" grpId="0" animBg="1"/>
      <p:bldP spid="103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6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ding Nodes on a Plant for Pruning and Propagation – Southside Plants">
            <a:extLst>
              <a:ext uri="{FF2B5EF4-FFF2-40B4-BE49-F238E27FC236}">
                <a16:creationId xmlns:a16="http://schemas.microsoft.com/office/drawing/2014/main" id="{C893697C-C17E-74D5-9704-10371B80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0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68531-8110-4FCB-8847-537EAE0F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 Funday</a:t>
            </a:r>
          </a:p>
        </p:txBody>
      </p:sp>
    </p:spTree>
    <p:extLst>
      <p:ext uri="{BB962C8B-B14F-4D97-AF65-F5344CB8AC3E}">
        <p14:creationId xmlns:p14="http://schemas.microsoft.com/office/powerpoint/2010/main" val="2227670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01E-FF18-709E-D52A-FB5E3758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A0B33-6F4A-4E8A-4607-2AD8D298DAEC}"/>
              </a:ext>
            </a:extLst>
          </p:cNvPr>
          <p:cNvSpPr txBox="1"/>
          <p:nvPr/>
        </p:nvSpPr>
        <p:spPr>
          <a:xfrm>
            <a:off x="479663" y="318493"/>
            <a:ext cx="8396548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ANNOUNCEMENTS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sz="3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</a:rPr>
              <a:t>friday's colloquium will be cool!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6850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 friend Pascal makes ✨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underwater robotic spheres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✨!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midterms will be returned Fri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WARMUP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review: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for a linked list,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is O(n) runtime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 how could you make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 (or perhaps...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size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O(1)?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-- is this at all...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spooky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D971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?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n-cs"/>
              </a:rPr>
              <a:t>👻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D971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TODAY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size()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E22E"/>
                </a:solidFill>
                <a:effectLst/>
                <a:uLnTx/>
                <a:uFillTx/>
                <a:ea typeface="+mn-ea"/>
                <a:cs typeface="+mn-cs"/>
              </a:rPr>
              <a:t> and riffs on linked lists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E22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BB30E-D064-43C4-7A85-8668B42F7128}"/>
              </a:ext>
            </a:extLst>
          </p:cNvPr>
          <p:cNvSpPr txBox="1"/>
          <p:nvPr/>
        </p:nvSpPr>
        <p:spPr>
          <a:xfrm>
            <a:off x="3973097" y="1591734"/>
            <a:ext cx="4494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>
                <a:solidFill>
                  <a:srgbClr val="F7EE5A"/>
                </a:solidFill>
              </a:rPr>
              <a:t>Week08b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C52C-CD78-BEA1-E5BE-28F4DB891BF6}"/>
              </a:ext>
            </a:extLst>
          </p:cNvPr>
          <p:cNvSpPr txBox="1"/>
          <p:nvPr/>
        </p:nvSpPr>
        <p:spPr>
          <a:xfrm>
            <a:off x="4799857" y="2439347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🦜🦜🦜🦜🦜🦜🦜🦜</a:t>
            </a:r>
          </a:p>
        </p:txBody>
      </p:sp>
    </p:spTree>
    <p:extLst>
      <p:ext uri="{BB962C8B-B14F-4D97-AF65-F5344CB8AC3E}">
        <p14:creationId xmlns:p14="http://schemas.microsoft.com/office/powerpoint/2010/main" val="20293471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3AC5-4582-BBF4-D32C-6BABBE1E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28803-9349-98B7-D958-D5F9E79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495"/>
            <a:ext cx="8229600" cy="4904510"/>
          </a:xfrm>
        </p:spPr>
        <p:txBody>
          <a:bodyPr/>
          <a:lstStyle/>
          <a:p>
            <a:r>
              <a:rPr lang="en-US" sz="34400"/>
              <a:t>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0859D-F660-7672-3055-5517CBBA71BB}"/>
              </a:ext>
            </a:extLst>
          </p:cNvPr>
          <p:cNvSpPr/>
          <p:nvPr/>
        </p:nvSpPr>
        <p:spPr>
          <a:xfrm>
            <a:off x="0" y="1"/>
            <a:ext cx="9144000" cy="514349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C143C-A0E0-84A9-2E6C-B1DCA7A3F4E2}"/>
              </a:ext>
            </a:extLst>
          </p:cNvPr>
          <p:cNvSpPr txBox="1"/>
          <p:nvPr/>
        </p:nvSpPr>
        <p:spPr>
          <a:xfrm rot="6812342">
            <a:off x="5734874" y="2771931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E04F0-6708-E070-E86A-888B420B3504}"/>
              </a:ext>
            </a:extLst>
          </p:cNvPr>
          <p:cNvSpPr txBox="1"/>
          <p:nvPr/>
        </p:nvSpPr>
        <p:spPr>
          <a:xfrm rot="531932">
            <a:off x="5363786" y="846049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2F9D-187C-3D09-0D6A-1ED21576A89A}"/>
              </a:ext>
            </a:extLst>
          </p:cNvPr>
          <p:cNvSpPr txBox="1"/>
          <p:nvPr/>
        </p:nvSpPr>
        <p:spPr>
          <a:xfrm>
            <a:off x="9470011" y="-249837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C1913-A4B7-6D95-2DC1-84029008CECE}"/>
              </a:ext>
            </a:extLst>
          </p:cNvPr>
          <p:cNvSpPr txBox="1"/>
          <p:nvPr/>
        </p:nvSpPr>
        <p:spPr>
          <a:xfrm>
            <a:off x="3344340" y="146375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2B4F4-14C0-0048-9241-20A83BD4D6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00400" y="606958"/>
            <a:ext cx="2169422" cy="345888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709EDE-3D6F-7A72-6203-0B2131F20DF1}"/>
              </a:ext>
            </a:extLst>
          </p:cNvPr>
          <p:cNvSpPr txBox="1"/>
          <p:nvPr/>
        </p:nvSpPr>
        <p:spPr>
          <a:xfrm>
            <a:off x="1633978" y="314570"/>
            <a:ext cx="1566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86B68B-B616-6782-092B-7B1591CF434E}"/>
              </a:ext>
            </a:extLst>
          </p:cNvPr>
          <p:cNvSpPr txBox="1"/>
          <p:nvPr/>
        </p:nvSpPr>
        <p:spPr>
          <a:xfrm rot="13168248">
            <a:off x="4613904" y="3010082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89D639-4B97-D35A-B73D-1A45832F7B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37564" y="1094509"/>
            <a:ext cx="304360" cy="139887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ACFB5C-AE11-10FF-4F6B-ADECD50D4D89}"/>
              </a:ext>
            </a:extLst>
          </p:cNvPr>
          <p:cNvCxnSpPr>
            <a:cxnSpLocks/>
            <a:endCxn id="28" idx="1"/>
          </p:cNvCxnSpPr>
          <p:nvPr/>
        </p:nvCxnSpPr>
        <p:spPr>
          <a:xfrm flipH="1">
            <a:off x="5509202" y="3194748"/>
            <a:ext cx="621457" cy="321187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A84023-5BBB-7821-4AC9-609ABA8E611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4354864" y="1648419"/>
            <a:ext cx="575460" cy="1376954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3D55CF-3890-173F-5F99-3E37B21D1545}"/>
              </a:ext>
            </a:extLst>
          </p:cNvPr>
          <p:cNvSpPr txBox="1"/>
          <p:nvPr/>
        </p:nvSpPr>
        <p:spPr>
          <a:xfrm rot="16364245">
            <a:off x="2239487" y="2688895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039C4-CE8C-604B-B045-7E79A6E21006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2768880" y="1680693"/>
            <a:ext cx="796980" cy="688183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4CD9A2-78B0-DDD8-4702-255FA2AACB9D}"/>
              </a:ext>
            </a:extLst>
          </p:cNvPr>
          <p:cNvSpPr txBox="1"/>
          <p:nvPr/>
        </p:nvSpPr>
        <p:spPr>
          <a:xfrm rot="1800000">
            <a:off x="3319699" y="407397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0202A6-258D-2131-6B2F-7D4B7375694B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68880" y="3180813"/>
            <a:ext cx="618511" cy="825195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DB12A5-19D1-0E43-A2BC-55988D23BFC8}"/>
              </a:ext>
            </a:extLst>
          </p:cNvPr>
          <p:cNvSpPr txBox="1"/>
          <p:nvPr/>
        </p:nvSpPr>
        <p:spPr>
          <a:xfrm>
            <a:off x="5044043" y="4248943"/>
            <a:ext cx="101052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|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75B672-51D8-374A-B33A-4188C1E93B8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045608" y="4399708"/>
            <a:ext cx="998435" cy="33901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158D53-019B-2412-D6DE-DBB7E30097EC}"/>
              </a:ext>
            </a:extLst>
          </p:cNvPr>
          <p:cNvSpPr txBox="1"/>
          <p:nvPr/>
        </p:nvSpPr>
        <p:spPr>
          <a:xfrm>
            <a:off x="6421817" y="1541825"/>
            <a:ext cx="1566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head.next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C0540E-CDCE-C6D6-2D29-F1852E3B4CBF}"/>
              </a:ext>
            </a:extLst>
          </p:cNvPr>
          <p:cNvSpPr txBox="1"/>
          <p:nvPr/>
        </p:nvSpPr>
        <p:spPr>
          <a:xfrm>
            <a:off x="5509202" y="4283887"/>
            <a:ext cx="621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null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90908-94F7-A341-C9A5-48D37BD9688C}"/>
              </a:ext>
            </a:extLst>
          </p:cNvPr>
          <p:cNvSpPr txBox="1"/>
          <p:nvPr/>
        </p:nvSpPr>
        <p:spPr>
          <a:xfrm>
            <a:off x="457200" y="320522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front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C110-086D-DD28-439B-01A21D023332}"/>
              </a:ext>
            </a:extLst>
          </p:cNvPr>
          <p:cNvSpPr txBox="1"/>
          <p:nvPr/>
        </p:nvSpPr>
        <p:spPr>
          <a:xfrm>
            <a:off x="6977319" y="4119963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back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of the snek</a:t>
            </a:r>
          </a:p>
        </p:txBody>
      </p:sp>
    </p:spTree>
    <p:extLst>
      <p:ext uri="{BB962C8B-B14F-4D97-AF65-F5344CB8AC3E}">
        <p14:creationId xmlns:p14="http://schemas.microsoft.com/office/powerpoint/2010/main" val="358822824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A671-BB11-A3B3-51EA-7FF885E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lisssssst</a:t>
            </a:r>
          </a:p>
        </p:txBody>
      </p:sp>
    </p:spTree>
    <p:extLst>
      <p:ext uri="{BB962C8B-B14F-4D97-AF65-F5344CB8AC3E}">
        <p14:creationId xmlns:p14="http://schemas.microsoft.com/office/powerpoint/2010/main" val="8070938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7A8-A98B-7396-F33E-7A270152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nek Anatomy : r/Sneks">
            <a:extLst>
              <a:ext uri="{FF2B5EF4-FFF2-40B4-BE49-F238E27FC236}">
                <a16:creationId xmlns:a16="http://schemas.microsoft.com/office/drawing/2014/main" id="{2F4D1F5B-0CB5-6537-1285-63BC34D8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62050"/>
            <a:ext cx="28829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19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C3DE-241C-0C35-607E-D9EFC32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[record lecture]</a:t>
            </a:r>
          </a:p>
        </p:txBody>
      </p:sp>
    </p:spTree>
    <p:extLst>
      <p:ext uri="{BB962C8B-B14F-4D97-AF65-F5344CB8AC3E}">
        <p14:creationId xmlns:p14="http://schemas.microsoft.com/office/powerpoint/2010/main" val="9975794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2F4A-E0CA-78A0-AE20-039316B8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7367BB-9657-1C24-3779-78B56CFC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/>
              <a:t>LinkedList review</a:t>
            </a:r>
          </a:p>
        </p:txBody>
      </p:sp>
    </p:spTree>
    <p:extLst>
      <p:ext uri="{BB962C8B-B14F-4D97-AF65-F5344CB8AC3E}">
        <p14:creationId xmlns:p14="http://schemas.microsoft.com/office/powerpoint/2010/main" val="37347597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3E968-9499-55FE-80DA-2EC3D24C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432CB-3EEE-6B92-AE58-616F4C00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25160022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69EF-2237-EAA3-566F-D4300ACD8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B61F8-A41A-1EA8-9ACE-BD274351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singly-linked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74556-058B-A558-2339-5534104A25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399971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CA8667-E02A-CDA7-20A1-8508773FE0AE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089562" y="96295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308-EFA0-D074-68B9-3BFEB48B274C}"/>
              </a:ext>
            </a:extLst>
          </p:cNvPr>
          <p:cNvSpPr txBox="1"/>
          <p:nvPr/>
        </p:nvSpPr>
        <p:spPr>
          <a:xfrm>
            <a:off x="2382981" y="107199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287D44-54B6-11E8-5126-D494D5830172}"/>
              </a:ext>
            </a:extLst>
          </p:cNvPr>
          <p:cNvCxnSpPr>
            <a:cxnSpLocks/>
          </p:cNvCxnSpPr>
          <p:nvPr/>
        </p:nvCxnSpPr>
        <p:spPr>
          <a:xfrm>
            <a:off x="4456911" y="97325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6726739-8848-44AE-B445-98563354BF00}"/>
              </a:ext>
            </a:extLst>
          </p:cNvPr>
          <p:cNvGraphicFramePr>
            <a:graphicFrameLocks noGrp="1"/>
          </p:cNvGraphicFramePr>
          <p:nvPr/>
        </p:nvGraphicFramePr>
        <p:xfrm>
          <a:off x="3960422" y="7850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2119CA-8863-963D-928F-894CCD4361FC}"/>
              </a:ext>
            </a:extLst>
          </p:cNvPr>
          <p:cNvCxnSpPr>
            <a:cxnSpLocks/>
          </p:cNvCxnSpPr>
          <p:nvPr/>
        </p:nvCxnSpPr>
        <p:spPr>
          <a:xfrm>
            <a:off x="5509854" y="95851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10C24B5-ED47-3DCE-8040-4F6754817CD1}"/>
              </a:ext>
            </a:extLst>
          </p:cNvPr>
          <p:cNvGraphicFramePr>
            <a:graphicFrameLocks noGrp="1"/>
          </p:cNvGraphicFramePr>
          <p:nvPr/>
        </p:nvGraphicFramePr>
        <p:xfrm>
          <a:off x="5013365" y="77030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60C5A-6179-F0CC-2C41-3D6791C5CBE0}"/>
              </a:ext>
            </a:extLst>
          </p:cNvPr>
          <p:cNvCxnSpPr>
            <a:cxnSpLocks/>
          </p:cNvCxnSpPr>
          <p:nvPr/>
        </p:nvCxnSpPr>
        <p:spPr>
          <a:xfrm>
            <a:off x="6562800" y="96698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57BD2F-812A-25C6-37E7-E04DB1A7BC96}"/>
              </a:ext>
            </a:extLst>
          </p:cNvPr>
          <p:cNvGraphicFramePr>
            <a:graphicFrameLocks noGrp="1"/>
          </p:cNvGraphicFramePr>
          <p:nvPr/>
        </p:nvGraphicFramePr>
        <p:xfrm>
          <a:off x="6066311" y="77877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A25D1F-0328-0868-77E8-53D4417ABD60}"/>
              </a:ext>
            </a:extLst>
          </p:cNvPr>
          <p:cNvCxnSpPr>
            <a:cxnSpLocks/>
          </p:cNvCxnSpPr>
          <p:nvPr/>
        </p:nvCxnSpPr>
        <p:spPr>
          <a:xfrm>
            <a:off x="7615743" y="95224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5EF34E6-F472-A470-65A1-55BBE98D3DF5}"/>
              </a:ext>
            </a:extLst>
          </p:cNvPr>
          <p:cNvGraphicFramePr>
            <a:graphicFrameLocks noGrp="1"/>
          </p:cNvGraphicFramePr>
          <p:nvPr/>
        </p:nvGraphicFramePr>
        <p:xfrm>
          <a:off x="7119254" y="76402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93B4025-2C79-123B-3C46-EF08253E1293}"/>
              </a:ext>
            </a:extLst>
          </p:cNvPr>
          <p:cNvGraphicFramePr>
            <a:graphicFrameLocks noGrp="1"/>
          </p:cNvGraphicFramePr>
          <p:nvPr/>
        </p:nvGraphicFramePr>
        <p:xfrm>
          <a:off x="8154086" y="80094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6204F0-126F-DE27-2B32-EA3870C14E95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06E1AFB8-865F-80FC-35EC-FB2AFB56C785}"/>
              </a:ext>
            </a:extLst>
          </p:cNvPr>
          <p:cNvSpPr txBox="1">
            <a:spLocks/>
          </p:cNvSpPr>
          <p:nvPr/>
        </p:nvSpPr>
        <p:spPr>
          <a:xfrm>
            <a:off x="424542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</p:spTree>
    <p:extLst>
      <p:ext uri="{BB962C8B-B14F-4D97-AF65-F5344CB8AC3E}">
        <p14:creationId xmlns:p14="http://schemas.microsoft.com/office/powerpoint/2010/main" val="19776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8" grpId="0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EC41-27BB-2C85-F21C-4262E580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F1256-44FD-7741-3A96-6722D7F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additional warmup: </a:t>
            </a:r>
            <a:r>
              <a:rPr lang="en-US" sz="4800"/>
              <a:t>prepending a list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80904840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C081-6BB7-8F53-67A5-7EAECC91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833AB-6509-3729-7007-CF0D2E1DE4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CCD38-DB6E-1AD9-27C1-CCD5436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84DE7DD-5419-F6E6-F28E-FAEC84433B9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6720C-734C-A51F-0AC0-DBC9DC5626EB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7C3A11-0D66-22D8-2BF2-19D3DA8693A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47A61-93D9-03D8-113C-B05FBC75D400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84A7BD-BAE3-3712-88BB-5C3A121C9DD0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2488EC-51A5-F8C7-6104-537CA3E0E26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EA3B0A-400D-2EDD-6212-788AD2B85D2B}"/>
              </a:ext>
            </a:extLst>
          </p:cNvPr>
          <p:cNvSpPr txBox="1"/>
          <p:nvPr/>
        </p:nvSpPr>
        <p:spPr>
          <a:xfrm>
            <a:off x="5275959" y="2571750"/>
            <a:ext cx="1242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Segoe UI Emoji" panose="020B0502040204020203" pitchFamily="34" charset="0"/>
                <a:ea typeface="Segoe UI Emoji" panose="020B0502040204020203" pitchFamily="34" charset="0"/>
              </a:rPr>
              <a:t>✍️</a:t>
            </a:r>
          </a:p>
        </p:txBody>
      </p:sp>
    </p:spTree>
    <p:extLst>
      <p:ext uri="{BB962C8B-B14F-4D97-AF65-F5344CB8AC3E}">
        <p14:creationId xmlns:p14="http://schemas.microsoft.com/office/powerpoint/2010/main" val="29879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A6E54-5060-41A6-8C52-0A957E9F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everyone's favorite home game...</a:t>
            </a:r>
          </a:p>
        </p:txBody>
      </p:sp>
    </p:spTree>
    <p:extLst>
      <p:ext uri="{BB962C8B-B14F-4D97-AF65-F5344CB8AC3E}">
        <p14:creationId xmlns:p14="http://schemas.microsoft.com/office/powerpoint/2010/main" val="6276345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2C43-4485-1A73-1C73-CE3712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8704F-8700-AD7A-BD55-EB7ABF3E0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B8614-4B68-6640-A0DE-C69B4512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6A04CFD-E2D3-D4C4-19A8-DF89A7493DC3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63368-88CC-B691-6EF8-34F9FBADAA1C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F3D2FC-D0CC-3B1F-C0D4-D677CE4B9A6E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E891CD-8E0B-75D0-64EF-A02ABE3016A5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441052-8DF8-F3D4-F4A3-49FF495C3E2E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6A577-A578-8335-298B-2998DF6D4B79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8034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E5834-B48C-FED6-9550-D5963F5C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749F15-B341-F7E6-D268-5A1E835ABA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104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622F9C-2E53-9101-9825-B057222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E4FE4D-70C3-06CC-A26B-EC13163B4254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A85FD-AB9E-1244-B136-D1801F701E37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E5162B-5D72-667F-CEC4-4968EBD912D5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FE9CB-1B43-E98C-32A8-B9F28AE504C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07DF77-BAF5-7606-F2FB-CD10D93ABEBD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815746E-254B-35EE-C04E-7B45233CECD1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3F84A-E809-510A-FD90-05C2FF46F794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F0EAD-0CE2-247E-8B46-EF5B4DFB352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220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5B81-D4C4-B685-F2A5-30B033C0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F8AA2-1562-FBBA-CAE4-12073ED527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C1F250-6910-9CD2-2DFB-7CA65369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14E852-B335-4E71-E506-AFD69299EEC9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3A181-53BA-8350-F74C-48A6B8DAD3D2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96FF6D3-8BBD-C02F-3ECD-872ED0DE08E3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8CB33-A9B8-7826-9DD6-0B18A07DA04F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DDBA96-69C5-29A8-78BD-69DC754D3419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CB530-35B8-81A8-2F1A-282FF02D5F0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B9C880-51FB-3710-601A-A9BF16238C6E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4D9EE8-6B3C-B3BA-C9A9-2F7D657E26DA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24CB-6F0B-BCCC-A1C6-B664FB33E9C1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51466-10DC-D794-3980-B8A67DB51E3C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42206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BCB2-12E0-F49D-3A04-F8B17360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2B524-B9C6-33AD-C33C-7D4B247A32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2A6B3-A2A7-3FF0-9900-DFC72A40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D1E26-539D-E010-52F3-91C4A62C725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896367-F9A5-565A-38A0-75DDAE240956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DF24DA-EDB5-C60F-B23B-7BE221FEF56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9C61C-A3FE-C1A1-669A-048ECE39337B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14E8B3-C612-6527-51FC-9D22C1129719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237AA-B3A6-F446-3757-5BE835588A28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2528E5-33D2-715D-B5B1-283A6F772E5B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BA339D-E860-3699-B815-62C1C7236022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1AF460-D961-6A08-FF78-B167B5C818C0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16A7E9-9028-94BE-53D1-485CA01B939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238EE5-942B-2597-079C-455810A1CE29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7978F4-0BAA-315F-9469-56E75E11F5B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073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ABC3-78BE-BFE3-814C-38D71E936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719E5-18CC-40B0-207B-5C4E6CF959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DEEBEB-D67C-D35D-F5EC-5C0229F8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94A00AB-7B78-1B1D-C0E4-7B3C0F86E8B7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3B1F7-8B58-8265-1B81-588300C2FBB1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26422E1-D996-1602-F838-2EFDD21245AA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B393FF-A341-08E3-F024-A368133BABFC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852BF0-CC9F-B9A9-8E48-3BEF1F17377A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66FE3-83F4-327D-E2E3-579A8821A4D3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39157-9DEE-364D-044B-26FD6035ECBE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65B88C2-698C-54AB-FE3F-33889786DCDF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A5773B-2156-F8DE-9EFA-9269BCAA943F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0C07CB2-33B3-228D-E7F9-59CCDEB4D6C0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51B8-BF81-C1CE-8326-40B5EE3118E4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C671F-9F29-8266-037A-54EA09B86494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278B94-B513-44C0-A338-0B2A68F7F2C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51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A763-2A37-7F37-DE13-8F0B676C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5BE3A-DED2-F4CE-A888-C9BD6148C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2C8631-7BA9-2AEB-C36E-C65B93C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50F5870-8B73-8EB1-BF12-A509DDE059B8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2D7FA-2FB8-573F-7223-8AE13075077F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B154842-8134-54C9-11C3-51C3A432BC00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5D9A27-AC04-B88E-3217-63C8DAE98791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596B50-245D-41BD-7DFF-83CE6897451F}"/>
              </a:ext>
            </a:extLst>
          </p:cNvPr>
          <p:cNvSpPr txBox="1"/>
          <p:nvPr/>
        </p:nvSpPr>
        <p:spPr>
          <a:xfrm>
            <a:off x="4866275" y="435685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AB313-C779-E80D-9FF3-92A576C3A25F}"/>
              </a:ext>
            </a:extLst>
          </p:cNvPr>
          <p:cNvCxnSpPr>
            <a:cxnSpLocks/>
          </p:cNvCxnSpPr>
          <p:nvPr/>
        </p:nvCxnSpPr>
        <p:spPr>
          <a:xfrm flipV="1">
            <a:off x="5774711" y="396714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2487C-D71E-04BE-C0F8-16EF21294CC4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5705E6-0ECD-043D-187E-39BB42F3B3E7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217A7E-06E1-EAE5-B5FA-AAE0BBC78A77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F929A6-C571-CB94-5500-22CB2C7C034C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8177F2-E411-732B-710D-CC28AD9B2B56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latin typeface="+mj-lt"/>
                        </a:rPr>
                        <a:t>null</a:t>
                      </a:r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6F520C-248F-E0ED-E919-A23362AFD70F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89E0F-CE45-337F-1F01-6F47365A09D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C79C20-EAA0-9B1C-F556-80BB40D74FC6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25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1BD0-D34B-2348-BB53-8F94DED9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C7FC6-AACC-919F-E0E2-B5622E9D4B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2298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head = snap;</a:t>
            </a:r>
            <a:endParaRPr lang="en-US" sz="240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11BA-51D4-F1CB-968B-331C557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3963464-294F-0964-13AB-B94E6519E8FA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5463D-DDD1-8127-C107-5A9AAE54174E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2CCFD0-80C5-4DAE-2D6E-7116439FDFB1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582B8F-078D-A928-5AC2-541BB4F6854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E24970-11E8-A5B8-6AF1-A5E18E43C3CB}"/>
              </a:ext>
            </a:extLst>
          </p:cNvPr>
          <p:cNvSpPr txBox="1"/>
          <p:nvPr/>
        </p:nvSpPr>
        <p:spPr>
          <a:xfrm>
            <a:off x="4866275" y="4417814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586B7-B0BC-BE40-EFB4-FCBB62C04AD7}"/>
              </a:ext>
            </a:extLst>
          </p:cNvPr>
          <p:cNvCxnSpPr>
            <a:cxnSpLocks/>
          </p:cNvCxnSpPr>
          <p:nvPr/>
        </p:nvCxnSpPr>
        <p:spPr>
          <a:xfrm flipV="1">
            <a:off x="5774711" y="4028101"/>
            <a:ext cx="483718" cy="574379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0D0E4-5CAB-4E06-18CA-B0ECF18881A5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B3DD85-DC75-D587-78AF-6EB66EB05168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7D83E-9768-6E0E-2497-BA04D61C5F99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447D4A-0CE4-AF90-D654-DF1F33FE2B2B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83EE15-4277-F360-29A4-4006A59B582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D845C6-08B0-DFAD-4DBB-1207B1C7726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1D5C7-297C-CD2C-D98D-AA528D513F63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9D14C-B911-912A-39A5-0FC7B00BC6A8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B2A44-8D24-54EC-B09C-9186B9B52355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08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37A-6BE4-3AE4-BCC3-F752B0E7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4EB56-06D6-5734-3BD1-0F2812521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C7C434-9744-980B-AA53-F914E491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27C5-3108-BBB2-044A-78006F6C9412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6C3971-2500-2CA3-7031-1A9D1BA4D2AB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277B6-E44B-D2D1-DC4C-731210D6D47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80DBF1-01CF-8114-02ED-0BD343087D8C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340C258-8CD2-8832-F87F-A63658E172D8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455C4BD-9789-50DD-CEAD-A377ADF9B3F6}"/>
              </a:ext>
            </a:extLst>
          </p:cNvPr>
          <p:cNvSpPr txBox="1"/>
          <p:nvPr/>
        </p:nvSpPr>
        <p:spPr>
          <a:xfrm>
            <a:off x="1418328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snap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9AC6C-F7E6-7C34-6885-90326D27219E}"/>
              </a:ext>
            </a:extLst>
          </p:cNvPr>
          <p:cNvSpPr txBox="1"/>
          <p:nvPr/>
        </p:nvSpPr>
        <p:spPr>
          <a:xfrm>
            <a:off x="3033095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crackle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BF53-3CD4-4773-E39E-91797E96B38B}"/>
              </a:ext>
            </a:extLst>
          </p:cNvPr>
          <p:cNvSpPr txBox="1"/>
          <p:nvPr/>
        </p:nvSpPr>
        <p:spPr>
          <a:xfrm>
            <a:off x="4653517" y="3392048"/>
            <a:ext cx="117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pop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CD87159-0E43-0B3C-ECBB-58B28DB8015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B8717-2835-18B2-FE84-4F272A4C6D13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7374987-D9A8-C292-AFD6-F2D972E51B69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6D44FF-68D7-3B38-41A0-2656651E3A13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5EA16F-2594-7B95-C582-F12F4E4BEF40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05878-9375-6184-D17D-F1CB3018D236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894521-17B9-188C-C876-DD119242BEC1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904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68DB-FA3B-9ABA-7E49-5BE23B7F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E6C0AA-DB19-C16C-1979-5295A33A63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3410843" cy="1918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endParaRPr lang="en-US" sz="2400"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47839-DF03-345E-B42C-5871EB1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10E8-D040-ACAC-BA6B-10912BFE78BA}"/>
              </a:ext>
            </a:extLst>
          </p:cNvPr>
          <p:cNvSpPr txBox="1"/>
          <p:nvPr/>
        </p:nvSpPr>
        <p:spPr>
          <a:xfrm>
            <a:off x="-145686" y="4018748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C38A23-A54D-8523-4613-9F9FA795084F}"/>
              </a:ext>
            </a:extLst>
          </p:cNvPr>
          <p:cNvCxnSpPr>
            <a:cxnSpLocks/>
          </p:cNvCxnSpPr>
          <p:nvPr/>
        </p:nvCxnSpPr>
        <p:spPr>
          <a:xfrm flipV="1">
            <a:off x="761573" y="3967141"/>
            <a:ext cx="656755" cy="21874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3AD3BD-11A3-97CE-4319-A61859A41C37}"/>
              </a:ext>
            </a:extLst>
          </p:cNvPr>
          <p:cNvGraphicFramePr>
            <a:graphicFrameLocks noGrp="1"/>
          </p:cNvGraphicFramePr>
          <p:nvPr/>
        </p:nvGraphicFramePr>
        <p:xfrm>
          <a:off x="3033095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FBF5AC-8DCF-6982-5D99-4A223C80CE6A}"/>
              </a:ext>
            </a:extLst>
          </p:cNvPr>
          <p:cNvGraphicFramePr>
            <a:graphicFrameLocks noGrp="1"/>
          </p:cNvGraphicFramePr>
          <p:nvPr/>
        </p:nvGraphicFramePr>
        <p:xfrm>
          <a:off x="4653517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81192B5-7CE3-07BF-4907-FB8A23E77993}"/>
              </a:ext>
            </a:extLst>
          </p:cNvPr>
          <p:cNvGraphicFramePr>
            <a:graphicFrameLocks noGrp="1"/>
          </p:cNvGraphicFramePr>
          <p:nvPr/>
        </p:nvGraphicFramePr>
        <p:xfrm>
          <a:off x="1418328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182B0F-578F-665F-86BD-8D137484BB0C}"/>
              </a:ext>
            </a:extLst>
          </p:cNvPr>
          <p:cNvGraphicFramePr>
            <a:graphicFrameLocks noGrp="1"/>
          </p:cNvGraphicFramePr>
          <p:nvPr/>
        </p:nvGraphicFramePr>
        <p:xfrm>
          <a:off x="6258429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7C981-D5BE-EAD6-C014-718F1DF8A434}"/>
              </a:ext>
            </a:extLst>
          </p:cNvPr>
          <p:cNvCxnSpPr>
            <a:cxnSpLocks/>
          </p:cNvCxnSpPr>
          <p:nvPr/>
        </p:nvCxnSpPr>
        <p:spPr>
          <a:xfrm>
            <a:off x="7166865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E7B4D5-11EC-187B-4B25-5FC3D4F5A014}"/>
              </a:ext>
            </a:extLst>
          </p:cNvPr>
          <p:cNvGraphicFramePr>
            <a:graphicFrameLocks noGrp="1"/>
          </p:cNvGraphicFramePr>
          <p:nvPr/>
        </p:nvGraphicFramePr>
        <p:xfrm>
          <a:off x="7863341" y="3761380"/>
          <a:ext cx="1177344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72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D7418B-DC80-49F6-F608-CC0BD2213222}"/>
              </a:ext>
            </a:extLst>
          </p:cNvPr>
          <p:cNvCxnSpPr>
            <a:cxnSpLocks/>
          </p:cNvCxnSpPr>
          <p:nvPr/>
        </p:nvCxnSpPr>
        <p:spPr>
          <a:xfrm>
            <a:off x="8781937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3E4388-FC15-0C57-35B3-26087A16F965}"/>
              </a:ext>
            </a:extLst>
          </p:cNvPr>
          <p:cNvCxnSpPr>
            <a:cxnSpLocks/>
          </p:cNvCxnSpPr>
          <p:nvPr/>
        </p:nvCxnSpPr>
        <p:spPr>
          <a:xfrm>
            <a:off x="3961951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47404-6A34-9A5C-3429-39FDB858D62E}"/>
              </a:ext>
            </a:extLst>
          </p:cNvPr>
          <p:cNvCxnSpPr>
            <a:cxnSpLocks/>
          </p:cNvCxnSpPr>
          <p:nvPr/>
        </p:nvCxnSpPr>
        <p:spPr>
          <a:xfrm>
            <a:off x="5587183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AB5F8-074B-0118-EF66-E2622116D02D}"/>
              </a:ext>
            </a:extLst>
          </p:cNvPr>
          <p:cNvCxnSpPr>
            <a:cxnSpLocks/>
          </p:cNvCxnSpPr>
          <p:nvPr/>
        </p:nvCxnSpPr>
        <p:spPr>
          <a:xfrm>
            <a:off x="2361849" y="3991159"/>
            <a:ext cx="671246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9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A17B-992B-11DC-AA22-F25BC8BA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8CA6BB-E951-11DE-654C-35EC0580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84245"/>
            <a:ext cx="8229600" cy="857250"/>
          </a:xfrm>
        </p:spPr>
        <p:txBody>
          <a:bodyPr/>
          <a:lstStyle/>
          <a:p>
            <a:r>
              <a:rPr lang="en-US" sz="3200"/>
              <a:t>🧠 was that faster than calling </a:t>
            </a:r>
            <a:r>
              <a:rPr lang="en-US" sz="32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3200"/>
              <a:t> n times?</a:t>
            </a:r>
            <a:br>
              <a:rPr lang="en-US" sz="3200"/>
            </a:br>
            <a:r>
              <a:rPr lang="en-US" sz="3200"/>
              <a:t>🧠 same big O or different big O?</a:t>
            </a:r>
            <a:br>
              <a:rPr lang="en-US" sz="3200"/>
            </a:b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(if we were to call it many times)</a:t>
            </a:r>
            <a:endParaRPr lang="en-US" sz="3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3CC38AB-5AAE-D4EC-AA29-A144F68DDB59}"/>
              </a:ext>
            </a:extLst>
          </p:cNvPr>
          <p:cNvSpPr txBox="1">
            <a:spLocks/>
          </p:cNvSpPr>
          <p:nvPr/>
        </p:nvSpPr>
        <p:spPr>
          <a:xfrm>
            <a:off x="457200" y="601683"/>
            <a:ext cx="3410843" cy="2115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snap = new Node(1.0);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crackle = new Node(2.0);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Node pop = new Node(3.0);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snap.next = crackle;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crackle.next = pop;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pop.next = head;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head = snap;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3ADA572-0128-2262-22BF-6F1CE56FB8EF}"/>
              </a:ext>
            </a:extLst>
          </p:cNvPr>
          <p:cNvSpPr txBox="1">
            <a:spLocks/>
          </p:cNvSpPr>
          <p:nvPr/>
        </p:nvSpPr>
        <p:spPr>
          <a:xfrm>
            <a:off x="5275957" y="601683"/>
            <a:ext cx="3410843" cy="1057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addFront(3.0);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addFront(2.0);</a:t>
            </a:r>
          </a:p>
          <a:p>
            <a:pPr marL="0" indent="0">
              <a:buFont typeface="System Font Regular"/>
              <a:buNone/>
            </a:pPr>
            <a:r>
              <a:rPr lang="en-US" sz="1600">
                <a:latin typeface="+mj-lt"/>
              </a:rPr>
              <a:t>addFront(1.0);</a:t>
            </a:r>
            <a:endParaRPr lang="en-US" sz="2400">
              <a:latin typeface="+mj-lt"/>
            </a:endParaRPr>
          </a:p>
          <a:p>
            <a:pPr marL="0" indent="0">
              <a:buFont typeface="System Font Regular"/>
              <a:buNone/>
            </a:pPr>
            <a:endParaRPr lang="en-US" sz="24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EB58-000A-804F-ED42-66A87629560B}"/>
              </a:ext>
            </a:extLst>
          </p:cNvPr>
          <p:cNvSpPr txBox="1"/>
          <p:nvPr/>
        </p:nvSpPr>
        <p:spPr>
          <a:xfrm>
            <a:off x="4037141" y="802005"/>
            <a:ext cx="106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4352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AB8-D851-A949-A11B-B68F3890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4E07-F39C-1B88-A3DD-6126F9F18E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tree rules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exactly one node with zero parents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node with more than one parent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 </a:t>
            </a:r>
            <a:r>
              <a:rPr lang="en-US" b="1"/>
              <a:t>cycles</a:t>
            </a:r>
            <a:r>
              <a:rPr lang="en-US"/>
              <a:t> </a:t>
            </a:r>
            <a:endParaRPr lang="en-US" u="sng"/>
          </a:p>
          <a:p>
            <a:pPr marL="342900" indent="-342900">
              <a:buFont typeface="+mj-lt"/>
              <a:buAutoNum type="arabicPeriod"/>
            </a:pPr>
            <a:r>
              <a:rPr lang="en-US"/>
              <a:t>is </a:t>
            </a:r>
            <a:r>
              <a:rPr lang="en-US" b="1"/>
              <a:t>connected</a:t>
            </a:r>
            <a:endParaRPr lang="en-US">
              <a:sym typeface="Wingdings" panose="05000000000000000000" pitchFamily="2" charset="2"/>
            </a:endParaRP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EC5281-BDD8-88A1-7D9C-BDED11F9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27" y="699075"/>
            <a:ext cx="2095500" cy="2390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E09E-DE30-B59B-FB9A-027A7531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" y="3659979"/>
            <a:ext cx="1238250" cy="12573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915939-EC52-BFD1-000A-0401999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5" y="1845808"/>
            <a:ext cx="96202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39C947A-0F67-2248-C3CF-02F89AC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35" y="4151014"/>
            <a:ext cx="876300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BD72FDC-890C-26A7-B8C3-C9D47C42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E9E00C-7660-4C8D-D8F1-03D2715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01" y="3162420"/>
            <a:ext cx="2009775" cy="1247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373D1-3FC2-8FBF-35B5-6DC373BBF099}"/>
              </a:ext>
            </a:extLst>
          </p:cNvPr>
          <p:cNvSpPr txBox="1"/>
          <p:nvPr/>
        </p:nvSpPr>
        <p:spPr>
          <a:xfrm>
            <a:off x="176493" y="2660303"/>
            <a:ext cx="2109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F11B-5E91-023B-928F-5BAEEE98E7CB}"/>
              </a:ext>
            </a:extLst>
          </p:cNvPr>
          <p:cNvSpPr txBox="1"/>
          <p:nvPr/>
        </p:nvSpPr>
        <p:spPr>
          <a:xfrm>
            <a:off x="2567014" y="2135743"/>
            <a:ext cx="185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316F2-23A8-BED7-12F9-B49DC3B7AFEE}"/>
              </a:ext>
            </a:extLst>
          </p:cNvPr>
          <p:cNvSpPr txBox="1"/>
          <p:nvPr/>
        </p:nvSpPr>
        <p:spPr>
          <a:xfrm>
            <a:off x="4904920" y="792916"/>
            <a:ext cx="192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2 &amp;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A75E4-5120-23A2-7A1F-3ABF46E6E220}"/>
              </a:ext>
            </a:extLst>
          </p:cNvPr>
          <p:cNvSpPr txBox="1"/>
          <p:nvPr/>
        </p:nvSpPr>
        <p:spPr>
          <a:xfrm>
            <a:off x="4482856" y="3143741"/>
            <a:ext cx="21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>
                <a:solidFill>
                  <a:srgbClr val="FF0000"/>
                </a:solidFill>
              </a:rPr>
              <a:t>violates 1 &amp;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B5850-59BE-BF20-8216-1E48E8628C96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DA7F6-47FB-3E4F-2411-C46DA74A09B4}"/>
              </a:ext>
            </a:extLst>
          </p:cNvPr>
          <p:cNvSpPr txBox="1"/>
          <p:nvPr/>
        </p:nvSpPr>
        <p:spPr>
          <a:xfrm>
            <a:off x="6691927" y="9290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C4373-024F-15A7-DEF5-8A00EF5B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8600-6942-4468-09FF-AB95CE6F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🧠 was that faster than calling </a:t>
            </a:r>
            <a:r>
              <a:rPr lang="en-US" sz="4000">
                <a:latin typeface="Consolas" panose="020B0609020204030204" pitchFamily="49" charset="0"/>
                <a:cs typeface="Consolas" panose="020B0609020204030204" pitchFamily="49" charset="0"/>
              </a:rPr>
              <a:t>addFront()</a:t>
            </a:r>
            <a:r>
              <a:rPr lang="en-US" sz="4000"/>
              <a:t> n times?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yes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(only updated </a:t>
            </a:r>
            <a:r>
              <a:rPr lang="en-US" sz="2400">
                <a:solidFill>
                  <a:srgbClr val="92D050"/>
                </a:solidFill>
                <a:latin typeface="+mj-lt"/>
              </a:rPr>
              <a:t>head</a:t>
            </a:r>
            <a:r>
              <a:rPr lang="en-US" sz="2400">
                <a:solidFill>
                  <a:srgbClr val="92D050"/>
                </a:solidFill>
              </a:rPr>
              <a:t> once)</a:t>
            </a:r>
            <a:br>
              <a:rPr lang="en-US" sz="2400">
                <a:solidFill>
                  <a:srgbClr val="92D050"/>
                </a:solidFill>
              </a:rPr>
            </a:br>
            <a:br>
              <a:rPr lang="en-US" sz="2400"/>
            </a:br>
            <a:r>
              <a:rPr lang="en-US" sz="4000"/>
              <a:t>🧠 same big O or different big O?</a:t>
            </a:r>
            <a:br>
              <a:rPr lang="en-US" sz="4000"/>
            </a:br>
            <a:r>
              <a:rPr lang="en-US" sz="4000" b="1">
                <a:solidFill>
                  <a:srgbClr val="92D050"/>
                </a:solidFill>
              </a:rPr>
              <a:t>same</a:t>
            </a:r>
            <a:br>
              <a:rPr lang="en-US" sz="4000">
                <a:solidFill>
                  <a:srgbClr val="92D050"/>
                </a:solidFill>
              </a:rPr>
            </a:br>
            <a:r>
              <a:rPr lang="en-US" sz="2400">
                <a:solidFill>
                  <a:srgbClr val="92D050"/>
                </a:solidFill>
              </a:rPr>
              <a:t>(still have to "hook up" O(n) references)</a:t>
            </a:r>
            <a:endParaRPr lang="en-US" sz="4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31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28329324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974-A546-7170-39C7-39F6794B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166649-F920-8A99-C7C8-340FCD4B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[implement LinkedList]</a:t>
            </a:r>
          </a:p>
        </p:txBody>
      </p:sp>
    </p:spTree>
    <p:extLst>
      <p:ext uri="{BB962C8B-B14F-4D97-AF65-F5344CB8AC3E}">
        <p14:creationId xmlns:p14="http://schemas.microsoft.com/office/powerpoint/2010/main" val="35860928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C484-22BE-0D6D-7D4C-A8D2C224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D1AEBE-35F1-F46C-876C-8AB4F93C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size</a:t>
            </a:r>
            <a:r>
              <a:rPr lang="en-US" i="1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39747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76320F-BFC5-6D61-313C-1BC31C09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0A5B3-7E8C-9921-39EA-300923BE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CBCA9-AF52-C06E-EB32-9BB4D287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[ implement </a:t>
            </a:r>
            <a:r>
              <a:rPr lang="en-US" sz="4800">
                <a:latin typeface="+mj-lt"/>
              </a:rPr>
              <a:t>size()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  poorly </a:t>
            </a:r>
            <a:r>
              <a:rPr lang="en-US" sz="4800"/>
              <a:t>]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23590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E2A2-892A-149A-B11F-02B018B9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70D2-CE03-104C-7390-8920EF3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joyful implementation of size</a:t>
            </a:r>
          </a:p>
        </p:txBody>
      </p:sp>
    </p:spTree>
    <p:extLst>
      <p:ext uri="{BB962C8B-B14F-4D97-AF65-F5344CB8AC3E}">
        <p14:creationId xmlns:p14="http://schemas.microsoft.com/office/powerpoint/2010/main" val="1829571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18E74-8369-0618-1461-2043BAAE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26" y="665018"/>
            <a:ext cx="4445748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78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785E-E8E6-3132-DFCE-61CB974B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7B6C3-7E47-27CE-A1CF-0A9094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size()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D72-7DBC-FD8F-DE19-197DD662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2429"/>
            <a:ext cx="7886700" cy="32635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what is the big O runtime of this method?</a:t>
            </a:r>
          </a:p>
          <a:p>
            <a:pPr lvl="1"/>
            <a:r>
              <a:rPr lang="en-US" sz="1600" dirty="0">
                <a:latin typeface="+mn-lt"/>
              </a:rPr>
              <a:t>O(n)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☹️</a:t>
            </a:r>
          </a:p>
          <a:p>
            <a:pPr lvl="1"/>
            <a:endParaRPr lang="en-US" sz="1600" dirty="0">
              <a:latin typeface="+mn-lt"/>
            </a:endParaRPr>
          </a:p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this seems like a pretty steep cost to pay just to know the list’s size...</a:t>
            </a:r>
            <a:br>
              <a:rPr lang="en-US" sz="1600" dirty="0">
                <a:solidFill>
                  <a:srgbClr val="0000FF"/>
                </a:solidFill>
                <a:latin typeface="+mn-lt"/>
              </a:rPr>
            </a:br>
            <a:r>
              <a:rPr lang="en-US" sz="1600" dirty="0">
                <a:solidFill>
                  <a:srgbClr val="0000FF"/>
                </a:solidFill>
                <a:latin typeface="+mn-lt"/>
              </a:rPr>
              <a:t>what would be a more efficient approach?</a:t>
            </a:r>
          </a:p>
          <a:p>
            <a:pPr lvl="1"/>
            <a:r>
              <a:rPr lang="en-US" sz="1600" dirty="0">
                <a:latin typeface="+mn-lt"/>
              </a:rPr>
              <a:t>store size as an instance variable</a:t>
            </a:r>
          </a:p>
          <a:p>
            <a:pPr lvl="2"/>
            <a:r>
              <a:rPr lang="en-US" sz="1600" dirty="0">
                <a:latin typeface="+mn-lt"/>
              </a:rPr>
              <a:t>update it every time you change the number of elements in the list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(inside of </a:t>
            </a:r>
            <a:r>
              <a:rPr lang="en-US" sz="1600" dirty="0"/>
              <a:t>add, remove</a:t>
            </a:r>
            <a:r>
              <a:rPr lang="en-US" sz="1600" dirty="0">
                <a:latin typeface="+mn-lt"/>
              </a:rPr>
              <a:t>, etc.)</a:t>
            </a:r>
          </a:p>
          <a:p>
            <a:pPr lvl="2"/>
            <a:endParaRPr lang="en-US" sz="1600" dirty="0">
              <a:latin typeface="+mn-lt"/>
            </a:endParaRPr>
          </a:p>
          <a:p>
            <a:pPr lvl="1"/>
            <a:r>
              <a:rPr lang="en-US" sz="1600" dirty="0">
                <a:solidFill>
                  <a:srgbClr val="0000FF"/>
                </a:solidFill>
                <a:latin typeface="+mn-lt"/>
              </a:rPr>
              <a:t>what is the runtime of this approach?</a:t>
            </a:r>
          </a:p>
          <a:p>
            <a:pPr lvl="2"/>
            <a:r>
              <a:rPr lang="en-US" sz="1600" dirty="0">
                <a:latin typeface="+mn-lt"/>
              </a:rPr>
              <a:t>O(1)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🙂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5502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178-A00D-7932-CA10-1A8DD7C6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2E44-2969-6980-0A76-E52D81D7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while way more efficient, this approach is perhaps a bit spooky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👻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multiple functions are now also responsible for carefully modifying an instance variable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(mess up, and any code that depends on size will be very weirdly broken)</a:t>
            </a:r>
            <a:endParaRPr lang="en-US" sz="3200">
              <a:solidFill>
                <a:srgbClr val="00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B05E-3FED-6DB0-DBD0-920BC29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is it a 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10124-FF31-193F-C359-AA34D739A1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96FDB61-9F96-AB51-E7A6-3B8B59DB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87" y="4247620"/>
            <a:ext cx="1647825" cy="6286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26E54-D8CA-7F35-D656-18EE1D8E813D}"/>
              </a:ext>
            </a:extLst>
          </p:cNvPr>
          <p:cNvSpPr txBox="1"/>
          <p:nvPr/>
        </p:nvSpPr>
        <p:spPr>
          <a:xfrm>
            <a:off x="7137474" y="3519879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FF00"/>
                </a:solidFill>
              </a:rPr>
              <a:t>yes</a:t>
            </a:r>
            <a:endParaRPr lang="en-US" sz="200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83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0600-A7F9-8C63-13D9-5242DC1E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4977-7CAF-A5AE-040A-D5C60272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note: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the A homework doesn't use size at all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3903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57EF-DB0B-177E-BD5F-B07F2D82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but if you </a:t>
            </a:r>
            <a:r>
              <a:rPr kumimoji="0" lang="en-US" sz="24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were</a:t>
            </a: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 going to implement/use the list's size...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i would start with size() as a function,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get everything working perfectly,</a:t>
            </a:r>
            <a:b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</a:br>
            <a:r>
              <a:rPr kumimoji="0" lang="en-US" sz="24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 Emoji" panose="020B0502040204020203" pitchFamily="34" charset="0"/>
                <a:cs typeface="+mj-cs"/>
              </a:rPr>
              <a:t>and only then carefully turn it into an instance variable 🙂👍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89969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946D-A084-BC44-E240-AC703B9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(it's this thing again)</a:t>
            </a:r>
          </a:p>
        </p:txBody>
      </p:sp>
      <p:pic>
        <p:nvPicPr>
          <p:cNvPr id="3" name="Picture 4" descr="Housing Market 'In Free Fall' As New Construction Plummets—Here's When  'Reset' Could Cool Prices">
            <a:extLst>
              <a:ext uri="{FF2B5EF4-FFF2-40B4-BE49-F238E27FC236}">
                <a16:creationId xmlns:a16="http://schemas.microsoft.com/office/drawing/2014/main" id="{9D9F8BA9-C8D1-772B-6D0E-DCC85E81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12" y="1425742"/>
            <a:ext cx="4074696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ost Efficient Solar Panels Of 2023 – Forbes Home">
            <a:extLst>
              <a:ext uri="{FF2B5EF4-FFF2-40B4-BE49-F238E27FC236}">
                <a16:creationId xmlns:a16="http://schemas.microsoft.com/office/drawing/2014/main" id="{0504C028-0748-9D8D-8D79-BCA97521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2" y="1425742"/>
            <a:ext cx="4076709" cy="22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6218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1FA0-EAE5-440F-51D2-DD03D6D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8C210-0851-CF46-2605-7788E842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tail reference</a:t>
            </a:r>
          </a:p>
        </p:txBody>
      </p:sp>
    </p:spTree>
    <p:extLst>
      <p:ext uri="{BB962C8B-B14F-4D97-AF65-F5344CB8AC3E}">
        <p14:creationId xmlns:p14="http://schemas.microsoft.com/office/powerpoint/2010/main" val="25628934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9A55-258F-8DDB-60BC-2A285759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A5C56B-76ED-9399-ED31-E2E83FF4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 with reference to 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04B60-08B8-961A-FDB7-45314897849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8BE30C-03F1-E528-015E-1F3B305D2B00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78A596-276D-12F4-8B25-A289C15C3A76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ADE263-D0E8-E853-F365-D210E47D24E9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C0BAD-4B70-03D2-6ECA-E8D83ACD3CBE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6FFFC9-5514-6728-6449-17F6DBAC1AB2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18BB9A-8F44-2DA0-59A2-95AAEDD1E33D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C6B480-5712-6CC9-9A1E-835BA95D7C75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57C68-C31D-BC2D-792F-8F11A17AA794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9303AB-8C8D-DA06-3F1A-271E0BC4D9CA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85F22E3-CE22-447D-B949-4F8CA61392C9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4AB261-DAF7-4839-BD94-D42F1C34EF1F}"/>
              </a:ext>
            </a:extLst>
          </p:cNvPr>
          <p:cNvSpPr txBox="1"/>
          <p:nvPr/>
        </p:nvSpPr>
        <p:spPr>
          <a:xfrm>
            <a:off x="3470404" y="2138709"/>
            <a:ext cx="2217557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9E2A0-9D9A-4268-85B1-C239A9E8F617}"/>
              </a:ext>
            </a:extLst>
          </p:cNvPr>
          <p:cNvSpPr txBox="1"/>
          <p:nvPr/>
        </p:nvSpPr>
        <p:spPr>
          <a:xfrm>
            <a:off x="3456038" y="354689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DCC9914-CEB8-F954-4B1D-98EAD2E25E9F}"/>
              </a:ext>
            </a:extLst>
          </p:cNvPr>
          <p:cNvCxnSpPr>
            <a:cxnSpLocks/>
            <a:endCxn id="16" idx="1"/>
          </p:cNvCxnSpPr>
          <p:nvPr/>
        </p:nvCxnSpPr>
        <p:spPr>
          <a:xfrm flipH="1" flipV="1">
            <a:off x="6924726" y="1456375"/>
            <a:ext cx="644474" cy="53429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25E17E-6C60-334E-7FDE-0F7F9B351B49}"/>
              </a:ext>
            </a:extLst>
          </p:cNvPr>
          <p:cNvSpPr txBox="1"/>
          <p:nvPr/>
        </p:nvSpPr>
        <p:spPr>
          <a:xfrm>
            <a:off x="7569200" y="1832613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411663422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E90-8D1D-A006-CAAD-E625D16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336FB-DB35-311E-A446-95A848B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singly-linked list with reference to tail</a:t>
            </a:r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runtimes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226990-D1E0-E37A-1315-958DB6131E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5718" y="2007514"/>
            <a:ext cx="4001161" cy="2896153"/>
          </a:xfrm>
        </p:spPr>
        <p:txBody>
          <a:bodyPr>
            <a:noAutofit/>
          </a:bodyPr>
          <a:lstStyle/>
          <a:p>
            <a:r>
              <a:rPr lang="en-US">
                <a:latin typeface="+mj-lt"/>
              </a:rPr>
              <a:t>list.add(index, value)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list.removeByIndex(index)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  <a:p>
            <a:r>
              <a:rPr lang="en-US">
                <a:latin typeface="+mj-lt"/>
              </a:rPr>
              <a:t>list.size()</a:t>
            </a:r>
          </a:p>
          <a:p>
            <a:pPr lvl="1"/>
            <a:r>
              <a:rPr lang="en-US">
                <a:solidFill>
                  <a:srgbClr val="007B00"/>
                </a:solidFill>
                <a:latin typeface="+mj-lt"/>
              </a:rPr>
              <a:t>// O(n)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E6D88-5409-EEDD-E36A-B7074F7E8BF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439322" y="102391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B992F8-EE0F-CCE0-1FA2-829C53FA841D}"/>
              </a:ext>
            </a:extLst>
          </p:cNvPr>
          <p:cNvSpPr txBox="1"/>
          <p:nvPr/>
        </p:nvSpPr>
        <p:spPr>
          <a:xfrm>
            <a:off x="2071871" y="1295164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AAEF48-BC92-B58B-E459-C4C99DC4881E}"/>
              </a:ext>
            </a:extLst>
          </p:cNvPr>
          <p:cNvCxnSpPr>
            <a:cxnSpLocks/>
          </p:cNvCxnSpPr>
          <p:nvPr/>
        </p:nvCxnSpPr>
        <p:spPr>
          <a:xfrm>
            <a:off x="3806671" y="103421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3796DD0-7821-7A8E-FCCB-37BFEA84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26137"/>
              </p:ext>
            </p:extLst>
          </p:nvPr>
        </p:nvGraphicFramePr>
        <p:xfrm>
          <a:off x="3310182" y="8460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82400C-66E0-1378-AAD7-67D1882BD093}"/>
              </a:ext>
            </a:extLst>
          </p:cNvPr>
          <p:cNvCxnSpPr>
            <a:cxnSpLocks/>
          </p:cNvCxnSpPr>
          <p:nvPr/>
        </p:nvCxnSpPr>
        <p:spPr>
          <a:xfrm>
            <a:off x="4859614" y="101947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649D9B2E-F00C-41C8-B72F-F4873859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24371"/>
              </p:ext>
            </p:extLst>
          </p:nvPr>
        </p:nvGraphicFramePr>
        <p:xfrm>
          <a:off x="4363125" y="83126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E29E1F-BF4E-4101-8C2D-8E2E8856EFA1}"/>
              </a:ext>
            </a:extLst>
          </p:cNvPr>
          <p:cNvCxnSpPr>
            <a:cxnSpLocks/>
          </p:cNvCxnSpPr>
          <p:nvPr/>
        </p:nvCxnSpPr>
        <p:spPr>
          <a:xfrm>
            <a:off x="5912560" y="102794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6D2A9F-5623-F358-28CD-0967106F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04730"/>
              </p:ext>
            </p:extLst>
          </p:nvPr>
        </p:nvGraphicFramePr>
        <p:xfrm>
          <a:off x="5416071" y="83973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AC17-FCEE-510C-EC09-4BC0D7F2EF0F}"/>
              </a:ext>
            </a:extLst>
          </p:cNvPr>
          <p:cNvCxnSpPr>
            <a:cxnSpLocks/>
          </p:cNvCxnSpPr>
          <p:nvPr/>
        </p:nvCxnSpPr>
        <p:spPr>
          <a:xfrm>
            <a:off x="6965503" y="101320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B822512-C356-174B-CEEC-87B59DF8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870118"/>
              </p:ext>
            </p:extLst>
          </p:nvPr>
        </p:nvGraphicFramePr>
        <p:xfrm>
          <a:off x="6469014" y="82498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B37D14D-297F-4CEF-43C7-770E7CE4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7514"/>
              </p:ext>
            </p:extLst>
          </p:nvPr>
        </p:nvGraphicFramePr>
        <p:xfrm>
          <a:off x="7503846" y="86190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4A39-CC27-E324-E87B-208777BD755D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128A4E-852C-6F12-3DAE-826B676C265F}"/>
              </a:ext>
            </a:extLst>
          </p:cNvPr>
          <p:cNvCxnSpPr>
            <a:cxnSpLocks/>
            <a:endCxn id="52" idx="1"/>
          </p:cNvCxnSpPr>
          <p:nvPr/>
        </p:nvCxnSpPr>
        <p:spPr>
          <a:xfrm flipH="1" flipV="1">
            <a:off x="7503846" y="1039815"/>
            <a:ext cx="695274" cy="369332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C907E-18ED-5346-84F4-4E6A1ABD7FF7}"/>
              </a:ext>
            </a:extLst>
          </p:cNvPr>
          <p:cNvSpPr txBox="1"/>
          <p:nvPr/>
        </p:nvSpPr>
        <p:spPr>
          <a:xfrm>
            <a:off x="8199120" y="1220613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876BCA-44C1-F742-33DB-054DB2304079}"/>
              </a:ext>
            </a:extLst>
          </p:cNvPr>
          <p:cNvSpPr txBox="1">
            <a:spLocks/>
          </p:cNvSpPr>
          <p:nvPr/>
        </p:nvSpPr>
        <p:spPr>
          <a:xfrm>
            <a:off x="4246879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 😡</a:t>
            </a:r>
          </a:p>
        </p:txBody>
      </p:sp>
    </p:spTree>
    <p:extLst>
      <p:ext uri="{BB962C8B-B14F-4D97-AF65-F5344CB8AC3E}">
        <p14:creationId xmlns:p14="http://schemas.microsoft.com/office/powerpoint/2010/main" val="1983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2E40E-ED41-FBD1-B3ED-2948156F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doubly-linked list</a:t>
            </a:r>
          </a:p>
        </p:txBody>
      </p:sp>
    </p:spTree>
    <p:extLst>
      <p:ext uri="{BB962C8B-B14F-4D97-AF65-F5344CB8AC3E}">
        <p14:creationId xmlns:p14="http://schemas.microsoft.com/office/powerpoint/2010/main" val="32258240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42576-269E-EC2C-8D11-D1D60BAC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 vs. doubly-linked</a:t>
            </a:r>
          </a:p>
        </p:txBody>
      </p:sp>
    </p:spTree>
    <p:extLst>
      <p:ext uri="{BB962C8B-B14F-4D97-AF65-F5344CB8AC3E}">
        <p14:creationId xmlns:p14="http://schemas.microsoft.com/office/powerpoint/2010/main" val="192368925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singly-linked list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BB2A1-6FC0-8910-69B4-22764A81D64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60202" y="1440475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66319-5FEC-CAFC-C6C5-38EA78988FDE}"/>
              </a:ext>
            </a:extLst>
          </p:cNvPr>
          <p:cNvSpPr txBox="1"/>
          <p:nvPr/>
        </p:nvSpPr>
        <p:spPr>
          <a:xfrm>
            <a:off x="1153621" y="1549510"/>
            <a:ext cx="11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49AD36-1BCC-E6AB-4BFE-42AF4718931B}"/>
              </a:ext>
            </a:extLst>
          </p:cNvPr>
          <p:cNvCxnSpPr>
            <a:cxnSpLocks/>
          </p:cNvCxnSpPr>
          <p:nvPr/>
        </p:nvCxnSpPr>
        <p:spPr>
          <a:xfrm>
            <a:off x="3227551" y="1450778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216E4B-E991-2D47-5103-5D9A4DA3B28D}"/>
              </a:ext>
            </a:extLst>
          </p:cNvPr>
          <p:cNvGraphicFramePr>
            <a:graphicFrameLocks noGrp="1"/>
          </p:cNvGraphicFramePr>
          <p:nvPr/>
        </p:nvGraphicFramePr>
        <p:xfrm>
          <a:off x="2731062" y="12625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7E306A-9C82-7DD6-110E-C5BFCCFC2432}"/>
              </a:ext>
            </a:extLst>
          </p:cNvPr>
          <p:cNvCxnSpPr>
            <a:cxnSpLocks/>
          </p:cNvCxnSpPr>
          <p:nvPr/>
        </p:nvCxnSpPr>
        <p:spPr>
          <a:xfrm>
            <a:off x="4280494" y="1436036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C711B1-B9E1-062D-DA2A-A8EBC33C69B9}"/>
              </a:ext>
            </a:extLst>
          </p:cNvPr>
          <p:cNvGraphicFramePr>
            <a:graphicFrameLocks noGrp="1"/>
          </p:cNvGraphicFramePr>
          <p:nvPr/>
        </p:nvGraphicFramePr>
        <p:xfrm>
          <a:off x="3784005" y="124782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262DE-5083-674D-AA50-37D83E42F6BC}"/>
              </a:ext>
            </a:extLst>
          </p:cNvPr>
          <p:cNvCxnSpPr>
            <a:cxnSpLocks/>
          </p:cNvCxnSpPr>
          <p:nvPr/>
        </p:nvCxnSpPr>
        <p:spPr>
          <a:xfrm>
            <a:off x="5333440" y="1444504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196E3D-25A4-FB57-188A-F138444B150E}"/>
              </a:ext>
            </a:extLst>
          </p:cNvPr>
          <p:cNvGraphicFramePr>
            <a:graphicFrameLocks noGrp="1"/>
          </p:cNvGraphicFramePr>
          <p:nvPr/>
        </p:nvGraphicFramePr>
        <p:xfrm>
          <a:off x="4836951" y="1256290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9DE03-6600-D553-2DC1-12D12F1C6C20}"/>
              </a:ext>
            </a:extLst>
          </p:cNvPr>
          <p:cNvCxnSpPr>
            <a:cxnSpLocks/>
          </p:cNvCxnSpPr>
          <p:nvPr/>
        </p:nvCxnSpPr>
        <p:spPr>
          <a:xfrm>
            <a:off x="6386383" y="1429762"/>
            <a:ext cx="558433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A894E4D-DB7A-4FD6-EF2E-87F56D5530A3}"/>
              </a:ext>
            </a:extLst>
          </p:cNvPr>
          <p:cNvGraphicFramePr>
            <a:graphicFrameLocks noGrp="1"/>
          </p:cNvGraphicFramePr>
          <p:nvPr/>
        </p:nvGraphicFramePr>
        <p:xfrm>
          <a:off x="5889894" y="124154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55428C5-E505-45EA-89EC-3D102870690C}"/>
              </a:ext>
            </a:extLst>
          </p:cNvPr>
          <p:cNvGraphicFramePr>
            <a:graphicFrameLocks noGrp="1"/>
          </p:cNvGraphicFramePr>
          <p:nvPr/>
        </p:nvGraphicFramePr>
        <p:xfrm>
          <a:off x="6924726" y="127846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4ED416-CFFD-0F82-C0D5-3EEF6A8FC31A}"/>
              </a:ext>
            </a:extLst>
          </p:cNvPr>
          <p:cNvSpPr txBox="1"/>
          <p:nvPr/>
        </p:nvSpPr>
        <p:spPr>
          <a:xfrm>
            <a:off x="3470404" y="2138709"/>
            <a:ext cx="2217557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68BB1-2682-29A1-0758-B5CD96A7065B}"/>
              </a:ext>
            </a:extLst>
          </p:cNvPr>
          <p:cNvSpPr txBox="1"/>
          <p:nvPr/>
        </p:nvSpPr>
        <p:spPr>
          <a:xfrm>
            <a:off x="3456038" y="3364010"/>
            <a:ext cx="2231923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8886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0AD041-9FC2-EB27-DE8F-065E2B7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doubly-linked list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F1E86CF-F286-040B-903D-56E62BD91570}"/>
              </a:ext>
            </a:extLst>
          </p:cNvPr>
          <p:cNvCxnSpPr>
            <a:cxnSpLocks/>
          </p:cNvCxnSpPr>
          <p:nvPr/>
        </p:nvCxnSpPr>
        <p:spPr>
          <a:xfrm flipV="1">
            <a:off x="1450909" y="1454019"/>
            <a:ext cx="870860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18022-5DB3-6E95-B156-36FAC281A0A2}"/>
              </a:ext>
            </a:extLst>
          </p:cNvPr>
          <p:cNvSpPr txBox="1"/>
          <p:nvPr/>
        </p:nvSpPr>
        <p:spPr>
          <a:xfrm>
            <a:off x="744328" y="1563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D652AE-3E5C-507E-C2D7-4BBC6B5BFCBF}"/>
              </a:ext>
            </a:extLst>
          </p:cNvPr>
          <p:cNvCxnSpPr>
            <a:cxnSpLocks/>
          </p:cNvCxnSpPr>
          <p:nvPr/>
        </p:nvCxnSpPr>
        <p:spPr>
          <a:xfrm flipH="1">
            <a:off x="7106522" y="1204273"/>
            <a:ext cx="876804" cy="274038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61FF5-EB69-14AA-9CC3-02A913C728F0}"/>
              </a:ext>
            </a:extLst>
          </p:cNvPr>
          <p:cNvSpPr txBox="1"/>
          <p:nvPr/>
        </p:nvSpPr>
        <p:spPr>
          <a:xfrm>
            <a:off x="7980219" y="98304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1B17E2-A1B5-6C71-5893-390CE1500395}"/>
              </a:ext>
            </a:extLst>
          </p:cNvPr>
          <p:cNvSpPr/>
          <p:nvPr/>
        </p:nvSpPr>
        <p:spPr>
          <a:xfrm>
            <a:off x="2786577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D50436-63E7-9BCB-F4D8-36C34071274F}"/>
              </a:ext>
            </a:extLst>
          </p:cNvPr>
          <p:cNvGraphicFramePr>
            <a:graphicFrameLocks noGrp="1"/>
          </p:cNvGraphicFramePr>
          <p:nvPr/>
        </p:nvGraphicFramePr>
        <p:xfrm>
          <a:off x="2321769" y="12761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0" name="Freeform 19">
            <a:extLst>
              <a:ext uri="{FF2B5EF4-FFF2-40B4-BE49-F238E27FC236}">
                <a16:creationId xmlns:a16="http://schemas.microsoft.com/office/drawing/2014/main" id="{BD7CB0C2-87B1-D49E-BFB6-552FE42247E6}"/>
              </a:ext>
            </a:extLst>
          </p:cNvPr>
          <p:cNvSpPr/>
          <p:nvPr/>
        </p:nvSpPr>
        <p:spPr>
          <a:xfrm rot="10800000">
            <a:off x="2908833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F9553A-9969-A68F-A77B-C7AA672ABB0E}"/>
              </a:ext>
            </a:extLst>
          </p:cNvPr>
          <p:cNvSpPr/>
          <p:nvPr/>
        </p:nvSpPr>
        <p:spPr>
          <a:xfrm>
            <a:off x="3835471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E8D0F22-139F-0317-37D8-E3A6029A645A}"/>
              </a:ext>
            </a:extLst>
          </p:cNvPr>
          <p:cNvSpPr/>
          <p:nvPr/>
        </p:nvSpPr>
        <p:spPr>
          <a:xfrm rot="10800000">
            <a:off x="3957727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069AF0F-37DA-5108-9E84-8F771D76F662}"/>
              </a:ext>
            </a:extLst>
          </p:cNvPr>
          <p:cNvSpPr/>
          <p:nvPr/>
        </p:nvSpPr>
        <p:spPr>
          <a:xfrm>
            <a:off x="4892466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FF5433A-25A7-2905-3925-7CF12A1E1AA8}"/>
              </a:ext>
            </a:extLst>
          </p:cNvPr>
          <p:cNvSpPr/>
          <p:nvPr/>
        </p:nvSpPr>
        <p:spPr>
          <a:xfrm rot="10800000">
            <a:off x="5014722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78A5FA-54CC-6A14-5ADA-CA83F4B35141}"/>
              </a:ext>
            </a:extLst>
          </p:cNvPr>
          <p:cNvSpPr/>
          <p:nvPr/>
        </p:nvSpPr>
        <p:spPr>
          <a:xfrm>
            <a:off x="5931200" y="12908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98627EE-31DA-4605-E853-665ECEB11ABC}"/>
              </a:ext>
            </a:extLst>
          </p:cNvPr>
          <p:cNvSpPr/>
          <p:nvPr/>
        </p:nvSpPr>
        <p:spPr>
          <a:xfrm rot="10800000">
            <a:off x="6053456" y="1443298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A806B7A-08ED-E31D-3DD3-C2AF8729027B}"/>
              </a:ext>
            </a:extLst>
          </p:cNvPr>
          <p:cNvGraphicFramePr>
            <a:graphicFrameLocks noGrp="1"/>
          </p:cNvGraphicFramePr>
          <p:nvPr/>
        </p:nvGraphicFramePr>
        <p:xfrm>
          <a:off x="4427658" y="1269834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F9802450-24E0-40EB-BB8C-EC1C8812AFFC}"/>
              </a:ext>
            </a:extLst>
          </p:cNvPr>
          <p:cNvGraphicFramePr>
            <a:graphicFrameLocks noGrp="1"/>
          </p:cNvGraphicFramePr>
          <p:nvPr/>
        </p:nvGraphicFramePr>
        <p:xfrm>
          <a:off x="5480601" y="1255092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FE2E2-7667-30B9-87E4-14D97D7078DB}"/>
              </a:ext>
            </a:extLst>
          </p:cNvPr>
          <p:cNvGraphicFramePr>
            <a:graphicFrameLocks noGrp="1"/>
          </p:cNvGraphicFramePr>
          <p:nvPr/>
        </p:nvGraphicFramePr>
        <p:xfrm>
          <a:off x="6515433" y="1292008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8D89BF0-208C-91FE-AD5B-B9C261E85F83}"/>
              </a:ext>
            </a:extLst>
          </p:cNvPr>
          <p:cNvGraphicFramePr>
            <a:graphicFrameLocks noGrp="1"/>
          </p:cNvGraphicFramePr>
          <p:nvPr/>
        </p:nvGraphicFramePr>
        <p:xfrm>
          <a:off x="3374712" y="1261366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DD44DE0-2E81-DAB5-1F0A-F783341B8597}"/>
              </a:ext>
            </a:extLst>
          </p:cNvPr>
          <p:cNvSpPr txBox="1"/>
          <p:nvPr/>
        </p:nvSpPr>
        <p:spPr>
          <a:xfrm>
            <a:off x="3470404" y="2077749"/>
            <a:ext cx="2381756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LinkedList2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head;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tail;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47DD2-4129-C4D9-492E-46977A19196E}"/>
              </a:ext>
            </a:extLst>
          </p:cNvPr>
          <p:cNvSpPr txBox="1"/>
          <p:nvPr/>
        </p:nvSpPr>
        <p:spPr>
          <a:xfrm>
            <a:off x="3456038" y="3496090"/>
            <a:ext cx="2396122" cy="1520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class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Value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next;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7F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   Node2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prev;</a:t>
            </a:r>
          </a:p>
          <a:p>
            <a:pPr marL="0" marR="0" lvl="0" indent="0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73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CA5EB8-9366-8111-881B-26A234D8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"/>
            <a:ext cx="9258299" cy="5143499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3C748-5B98-8BB5-CE31-213561FDECD3}"/>
              </a:ext>
            </a:extLst>
          </p:cNvPr>
          <p:cNvSpPr/>
          <p:nvPr/>
        </p:nvSpPr>
        <p:spPr>
          <a:xfrm>
            <a:off x="6179821" y="2236106"/>
            <a:ext cx="525779" cy="382011"/>
          </a:xfrm>
          <a:custGeom>
            <a:avLst/>
            <a:gdLst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71110 h 356086"/>
              <a:gd name="connsiteX1" fmla="*/ 118872 w 694944"/>
              <a:gd name="connsiteY1" fmla="*/ 24222 h 356086"/>
              <a:gd name="connsiteX2" fmla="*/ 164592 w 694944"/>
              <a:gd name="connsiteY2" fmla="*/ 5934 h 356086"/>
              <a:gd name="connsiteX3" fmla="*/ 155448 w 694944"/>
              <a:gd name="connsiteY3" fmla="*/ 234534 h 356086"/>
              <a:gd name="connsiteX4" fmla="*/ 155448 w 694944"/>
              <a:gd name="connsiteY4" fmla="*/ 188814 h 356086"/>
              <a:gd name="connsiteX5" fmla="*/ 182880 w 694944"/>
              <a:gd name="connsiteY5" fmla="*/ 106518 h 356086"/>
              <a:gd name="connsiteX6" fmla="*/ 201168 w 694944"/>
              <a:gd name="connsiteY6" fmla="*/ 197958 h 356086"/>
              <a:gd name="connsiteX7" fmla="*/ 237744 w 694944"/>
              <a:gd name="connsiteY7" fmla="*/ 243678 h 356086"/>
              <a:gd name="connsiteX8" fmla="*/ 365760 w 694944"/>
              <a:gd name="connsiteY8" fmla="*/ 152238 h 356086"/>
              <a:gd name="connsiteX9" fmla="*/ 384048 w 694944"/>
              <a:gd name="connsiteY9" fmla="*/ 280254 h 356086"/>
              <a:gd name="connsiteX10" fmla="*/ 512064 w 694944"/>
              <a:gd name="connsiteY10" fmla="*/ 152238 h 356086"/>
              <a:gd name="connsiteX11" fmla="*/ 640080 w 694944"/>
              <a:gd name="connsiteY11" fmla="*/ 207102 h 356086"/>
              <a:gd name="connsiteX12" fmla="*/ 667512 w 694944"/>
              <a:gd name="connsiteY12" fmla="*/ 225390 h 356086"/>
              <a:gd name="connsiteX13" fmla="*/ 694944 w 694944"/>
              <a:gd name="connsiteY13" fmla="*/ 225390 h 356086"/>
              <a:gd name="connsiteX0" fmla="*/ 0 w 694944"/>
              <a:gd name="connsiteY0" fmla="*/ 297035 h 382011"/>
              <a:gd name="connsiteX1" fmla="*/ 118872 w 694944"/>
              <a:gd name="connsiteY1" fmla="*/ 50147 h 382011"/>
              <a:gd name="connsiteX2" fmla="*/ 164592 w 694944"/>
              <a:gd name="connsiteY2" fmla="*/ 31859 h 382011"/>
              <a:gd name="connsiteX3" fmla="*/ 155448 w 694944"/>
              <a:gd name="connsiteY3" fmla="*/ 260459 h 382011"/>
              <a:gd name="connsiteX4" fmla="*/ 155448 w 694944"/>
              <a:gd name="connsiteY4" fmla="*/ 214739 h 382011"/>
              <a:gd name="connsiteX5" fmla="*/ 182880 w 694944"/>
              <a:gd name="connsiteY5" fmla="*/ 132443 h 382011"/>
              <a:gd name="connsiteX6" fmla="*/ 201168 w 694944"/>
              <a:gd name="connsiteY6" fmla="*/ 223883 h 382011"/>
              <a:gd name="connsiteX7" fmla="*/ 237744 w 694944"/>
              <a:gd name="connsiteY7" fmla="*/ 269603 h 382011"/>
              <a:gd name="connsiteX8" fmla="*/ 365760 w 694944"/>
              <a:gd name="connsiteY8" fmla="*/ 178163 h 382011"/>
              <a:gd name="connsiteX9" fmla="*/ 384048 w 694944"/>
              <a:gd name="connsiteY9" fmla="*/ 306179 h 382011"/>
              <a:gd name="connsiteX10" fmla="*/ 512064 w 694944"/>
              <a:gd name="connsiteY10" fmla="*/ 178163 h 382011"/>
              <a:gd name="connsiteX11" fmla="*/ 640080 w 694944"/>
              <a:gd name="connsiteY11" fmla="*/ 233027 h 382011"/>
              <a:gd name="connsiteX12" fmla="*/ 667512 w 694944"/>
              <a:gd name="connsiteY12" fmla="*/ 251315 h 382011"/>
              <a:gd name="connsiteX13" fmla="*/ 694944 w 694944"/>
              <a:gd name="connsiteY13" fmla="*/ 251315 h 382011"/>
              <a:gd name="connsiteX0" fmla="*/ 0 w 713994"/>
              <a:gd name="connsiteY0" fmla="*/ 297035 h 382011"/>
              <a:gd name="connsiteX1" fmla="*/ 118872 w 713994"/>
              <a:gd name="connsiteY1" fmla="*/ 50147 h 382011"/>
              <a:gd name="connsiteX2" fmla="*/ 164592 w 713994"/>
              <a:gd name="connsiteY2" fmla="*/ 31859 h 382011"/>
              <a:gd name="connsiteX3" fmla="*/ 155448 w 713994"/>
              <a:gd name="connsiteY3" fmla="*/ 260459 h 382011"/>
              <a:gd name="connsiteX4" fmla="*/ 155448 w 713994"/>
              <a:gd name="connsiteY4" fmla="*/ 214739 h 382011"/>
              <a:gd name="connsiteX5" fmla="*/ 182880 w 713994"/>
              <a:gd name="connsiteY5" fmla="*/ 132443 h 382011"/>
              <a:gd name="connsiteX6" fmla="*/ 201168 w 713994"/>
              <a:gd name="connsiteY6" fmla="*/ 223883 h 382011"/>
              <a:gd name="connsiteX7" fmla="*/ 237744 w 713994"/>
              <a:gd name="connsiteY7" fmla="*/ 269603 h 382011"/>
              <a:gd name="connsiteX8" fmla="*/ 365760 w 713994"/>
              <a:gd name="connsiteY8" fmla="*/ 178163 h 382011"/>
              <a:gd name="connsiteX9" fmla="*/ 384048 w 713994"/>
              <a:gd name="connsiteY9" fmla="*/ 306179 h 382011"/>
              <a:gd name="connsiteX10" fmla="*/ 512064 w 713994"/>
              <a:gd name="connsiteY10" fmla="*/ 178163 h 382011"/>
              <a:gd name="connsiteX11" fmla="*/ 640080 w 713994"/>
              <a:gd name="connsiteY11" fmla="*/ 233027 h 382011"/>
              <a:gd name="connsiteX12" fmla="*/ 667512 w 713994"/>
              <a:gd name="connsiteY12" fmla="*/ 251315 h 382011"/>
              <a:gd name="connsiteX13" fmla="*/ 713994 w 713994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667512 w 799719"/>
              <a:gd name="connsiteY12" fmla="*/ 251315 h 382011"/>
              <a:gd name="connsiteX13" fmla="*/ 799719 w 799719"/>
              <a:gd name="connsiteY13" fmla="*/ 283065 h 382011"/>
              <a:gd name="connsiteX0" fmla="*/ 0 w 799719"/>
              <a:gd name="connsiteY0" fmla="*/ 297035 h 382011"/>
              <a:gd name="connsiteX1" fmla="*/ 118872 w 799719"/>
              <a:gd name="connsiteY1" fmla="*/ 50147 h 382011"/>
              <a:gd name="connsiteX2" fmla="*/ 164592 w 799719"/>
              <a:gd name="connsiteY2" fmla="*/ 31859 h 382011"/>
              <a:gd name="connsiteX3" fmla="*/ 155448 w 799719"/>
              <a:gd name="connsiteY3" fmla="*/ 260459 h 382011"/>
              <a:gd name="connsiteX4" fmla="*/ 155448 w 799719"/>
              <a:gd name="connsiteY4" fmla="*/ 214739 h 382011"/>
              <a:gd name="connsiteX5" fmla="*/ 182880 w 799719"/>
              <a:gd name="connsiteY5" fmla="*/ 132443 h 382011"/>
              <a:gd name="connsiteX6" fmla="*/ 201168 w 799719"/>
              <a:gd name="connsiteY6" fmla="*/ 223883 h 382011"/>
              <a:gd name="connsiteX7" fmla="*/ 237744 w 799719"/>
              <a:gd name="connsiteY7" fmla="*/ 269603 h 382011"/>
              <a:gd name="connsiteX8" fmla="*/ 365760 w 799719"/>
              <a:gd name="connsiteY8" fmla="*/ 178163 h 382011"/>
              <a:gd name="connsiteX9" fmla="*/ 384048 w 799719"/>
              <a:gd name="connsiteY9" fmla="*/ 306179 h 382011"/>
              <a:gd name="connsiteX10" fmla="*/ 512064 w 799719"/>
              <a:gd name="connsiteY10" fmla="*/ 178163 h 382011"/>
              <a:gd name="connsiteX11" fmla="*/ 640080 w 799719"/>
              <a:gd name="connsiteY11" fmla="*/ 233027 h 382011"/>
              <a:gd name="connsiteX12" fmla="*/ 799719 w 799719"/>
              <a:gd name="connsiteY12" fmla="*/ 283065 h 382011"/>
              <a:gd name="connsiteX0" fmla="*/ 0 w 736219"/>
              <a:gd name="connsiteY0" fmla="*/ 297035 h 382011"/>
              <a:gd name="connsiteX1" fmla="*/ 118872 w 736219"/>
              <a:gd name="connsiteY1" fmla="*/ 50147 h 382011"/>
              <a:gd name="connsiteX2" fmla="*/ 164592 w 736219"/>
              <a:gd name="connsiteY2" fmla="*/ 31859 h 382011"/>
              <a:gd name="connsiteX3" fmla="*/ 155448 w 736219"/>
              <a:gd name="connsiteY3" fmla="*/ 260459 h 382011"/>
              <a:gd name="connsiteX4" fmla="*/ 155448 w 736219"/>
              <a:gd name="connsiteY4" fmla="*/ 214739 h 382011"/>
              <a:gd name="connsiteX5" fmla="*/ 182880 w 736219"/>
              <a:gd name="connsiteY5" fmla="*/ 132443 h 382011"/>
              <a:gd name="connsiteX6" fmla="*/ 201168 w 736219"/>
              <a:gd name="connsiteY6" fmla="*/ 223883 h 382011"/>
              <a:gd name="connsiteX7" fmla="*/ 237744 w 736219"/>
              <a:gd name="connsiteY7" fmla="*/ 269603 h 382011"/>
              <a:gd name="connsiteX8" fmla="*/ 365760 w 736219"/>
              <a:gd name="connsiteY8" fmla="*/ 178163 h 382011"/>
              <a:gd name="connsiteX9" fmla="*/ 384048 w 736219"/>
              <a:gd name="connsiteY9" fmla="*/ 306179 h 382011"/>
              <a:gd name="connsiteX10" fmla="*/ 512064 w 736219"/>
              <a:gd name="connsiteY10" fmla="*/ 178163 h 382011"/>
              <a:gd name="connsiteX11" fmla="*/ 640080 w 736219"/>
              <a:gd name="connsiteY11" fmla="*/ 233027 h 382011"/>
              <a:gd name="connsiteX12" fmla="*/ 736219 w 736219"/>
              <a:gd name="connsiteY12" fmla="*/ 314815 h 382011"/>
              <a:gd name="connsiteX0" fmla="*/ 0 w 729869"/>
              <a:gd name="connsiteY0" fmla="*/ 297035 h 382011"/>
              <a:gd name="connsiteX1" fmla="*/ 118872 w 729869"/>
              <a:gd name="connsiteY1" fmla="*/ 50147 h 382011"/>
              <a:gd name="connsiteX2" fmla="*/ 164592 w 729869"/>
              <a:gd name="connsiteY2" fmla="*/ 31859 h 382011"/>
              <a:gd name="connsiteX3" fmla="*/ 155448 w 729869"/>
              <a:gd name="connsiteY3" fmla="*/ 260459 h 382011"/>
              <a:gd name="connsiteX4" fmla="*/ 155448 w 729869"/>
              <a:gd name="connsiteY4" fmla="*/ 214739 h 382011"/>
              <a:gd name="connsiteX5" fmla="*/ 182880 w 729869"/>
              <a:gd name="connsiteY5" fmla="*/ 132443 h 382011"/>
              <a:gd name="connsiteX6" fmla="*/ 201168 w 729869"/>
              <a:gd name="connsiteY6" fmla="*/ 223883 h 382011"/>
              <a:gd name="connsiteX7" fmla="*/ 237744 w 729869"/>
              <a:gd name="connsiteY7" fmla="*/ 269603 h 382011"/>
              <a:gd name="connsiteX8" fmla="*/ 365760 w 729869"/>
              <a:gd name="connsiteY8" fmla="*/ 178163 h 382011"/>
              <a:gd name="connsiteX9" fmla="*/ 384048 w 729869"/>
              <a:gd name="connsiteY9" fmla="*/ 306179 h 382011"/>
              <a:gd name="connsiteX10" fmla="*/ 512064 w 729869"/>
              <a:gd name="connsiteY10" fmla="*/ 178163 h 382011"/>
              <a:gd name="connsiteX11" fmla="*/ 640080 w 729869"/>
              <a:gd name="connsiteY11" fmla="*/ 233027 h 382011"/>
              <a:gd name="connsiteX12" fmla="*/ 729869 w 729869"/>
              <a:gd name="connsiteY12" fmla="*/ 292590 h 38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869" h="382011">
                <a:moveTo>
                  <a:pt x="0" y="297035"/>
                </a:moveTo>
                <a:cubicBezTo>
                  <a:pt x="39624" y="214739"/>
                  <a:pt x="70704" y="127752"/>
                  <a:pt x="118872" y="50147"/>
                </a:cubicBezTo>
                <a:cubicBezTo>
                  <a:pt x="127528" y="36201"/>
                  <a:pt x="151525" y="-43274"/>
                  <a:pt x="164592" y="31859"/>
                </a:cubicBezTo>
                <a:cubicBezTo>
                  <a:pt x="177659" y="106992"/>
                  <a:pt x="161450" y="184435"/>
                  <a:pt x="155448" y="260459"/>
                </a:cubicBezTo>
                <a:cubicBezTo>
                  <a:pt x="143236" y="415142"/>
                  <a:pt x="112808" y="444992"/>
                  <a:pt x="155448" y="214739"/>
                </a:cubicBezTo>
                <a:cubicBezTo>
                  <a:pt x="160713" y="186307"/>
                  <a:pt x="173736" y="159875"/>
                  <a:pt x="182880" y="132443"/>
                </a:cubicBezTo>
                <a:cubicBezTo>
                  <a:pt x="188976" y="162923"/>
                  <a:pt x="189624" y="195023"/>
                  <a:pt x="201168" y="223883"/>
                </a:cubicBezTo>
                <a:cubicBezTo>
                  <a:pt x="208416" y="242004"/>
                  <a:pt x="218939" y="274827"/>
                  <a:pt x="237744" y="269603"/>
                </a:cubicBezTo>
                <a:cubicBezTo>
                  <a:pt x="288271" y="255568"/>
                  <a:pt x="323088" y="208643"/>
                  <a:pt x="365760" y="178163"/>
                </a:cubicBezTo>
                <a:cubicBezTo>
                  <a:pt x="395620" y="28861"/>
                  <a:pt x="339224" y="291238"/>
                  <a:pt x="384048" y="306179"/>
                </a:cubicBezTo>
                <a:cubicBezTo>
                  <a:pt x="441298" y="325262"/>
                  <a:pt x="495485" y="120138"/>
                  <a:pt x="512064" y="178163"/>
                </a:cubicBezTo>
                <a:cubicBezTo>
                  <a:pt x="571612" y="386581"/>
                  <a:pt x="603779" y="213956"/>
                  <a:pt x="640080" y="233027"/>
                </a:cubicBezTo>
                <a:cubicBezTo>
                  <a:pt x="676381" y="252098"/>
                  <a:pt x="696611" y="282166"/>
                  <a:pt x="729869" y="29259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D02AD-F504-A619-120F-C36F42413ADC}"/>
              </a:ext>
            </a:extLst>
          </p:cNvPr>
          <p:cNvSpPr txBox="1"/>
          <p:nvPr/>
        </p:nvSpPr>
        <p:spPr>
          <a:xfrm>
            <a:off x="4956428" y="1708511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FF00"/>
                </a:solidFill>
                <a:latin typeface="Comic Sans MS" panose="030F0702030302020204" pitchFamily="66" charset="0"/>
              </a:rPr>
              <a:t>can be seen as</a:t>
            </a:r>
          </a:p>
        </p:txBody>
      </p:sp>
    </p:spTree>
    <p:extLst>
      <p:ext uri="{BB962C8B-B14F-4D97-AF65-F5344CB8AC3E}">
        <p14:creationId xmlns:p14="http://schemas.microsoft.com/office/powerpoint/2010/main" val="499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7302DB-0517-7935-B5E4-ACCDBA56CB0B}"/>
              </a:ext>
            </a:extLst>
          </p:cNvPr>
          <p:cNvGraphicFramePr>
            <a:graphicFrameLocks noGrp="1"/>
          </p:cNvGraphicFramePr>
          <p:nvPr/>
        </p:nvGraphicFramePr>
        <p:xfrm>
          <a:off x="1168268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56C37B9-D3C4-ABC0-BB79-67CCD82F15F7}"/>
              </a:ext>
            </a:extLst>
          </p:cNvPr>
          <p:cNvGraphicFramePr>
            <a:graphicFrameLocks noGrp="1"/>
          </p:cNvGraphicFramePr>
          <p:nvPr/>
        </p:nvGraphicFramePr>
        <p:xfrm>
          <a:off x="386603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5" name="Freeform 14">
            <a:extLst>
              <a:ext uri="{FF2B5EF4-FFF2-40B4-BE49-F238E27FC236}">
                <a16:creationId xmlns:a16="http://schemas.microsoft.com/office/drawing/2014/main" id="{814FE3AD-C7CA-91AF-A8BA-DACAF25B2AAB}"/>
              </a:ext>
            </a:extLst>
          </p:cNvPr>
          <p:cNvSpPr/>
          <p:nvPr/>
        </p:nvSpPr>
        <p:spPr>
          <a:xfrm>
            <a:off x="21030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1BE2176-3626-20B0-1DF3-25B8125BF40D}"/>
              </a:ext>
            </a:extLst>
          </p:cNvPr>
          <p:cNvSpPr/>
          <p:nvPr/>
        </p:nvSpPr>
        <p:spPr>
          <a:xfrm rot="10800000">
            <a:off x="1168266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B48FEAB-9784-A9AA-CB1B-1B342CD538B6}"/>
              </a:ext>
            </a:extLst>
          </p:cNvPr>
          <p:cNvGraphicFramePr>
            <a:graphicFrameLocks noGrp="1"/>
          </p:cNvGraphicFramePr>
          <p:nvPr/>
        </p:nvGraphicFramePr>
        <p:xfrm>
          <a:off x="6568593" y="2571750"/>
          <a:ext cx="1849251" cy="4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17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1137617325"/>
                    </a:ext>
                  </a:extLst>
                </a:gridCol>
                <a:gridCol w="616417">
                  <a:extLst>
                    <a:ext uri="{9D8B030D-6E8A-4147-A177-3AD203B41FA5}">
                      <a16:colId xmlns:a16="http://schemas.microsoft.com/office/drawing/2014/main" val="4020192797"/>
                    </a:ext>
                  </a:extLst>
                </a:gridCol>
              </a:tblGrid>
              <a:tr h="459559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rgbClr val="0CB5B5"/>
                          </a:solidFill>
                          <a:latin typeface="+mj-lt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51D5E306-AAA5-D72C-7602-D981023F68B1}"/>
              </a:ext>
            </a:extLst>
          </p:cNvPr>
          <p:cNvSpPr/>
          <p:nvPr/>
        </p:nvSpPr>
        <p:spPr>
          <a:xfrm rot="10800000">
            <a:off x="-1519271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1E93F4C-AB60-7F97-C184-2AF1E90C9C59}"/>
              </a:ext>
            </a:extLst>
          </p:cNvPr>
          <p:cNvSpPr/>
          <p:nvPr/>
        </p:nvSpPr>
        <p:spPr>
          <a:xfrm>
            <a:off x="479545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3A84BAC-6B9E-4D1D-079F-19BCDA701812}"/>
              </a:ext>
            </a:extLst>
          </p:cNvPr>
          <p:cNvSpPr/>
          <p:nvPr/>
        </p:nvSpPr>
        <p:spPr>
          <a:xfrm rot="10800000">
            <a:off x="3866033" y="2801527"/>
            <a:ext cx="4247013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4E23918-7C25-E9D2-6C2B-D50E07E7B971}"/>
              </a:ext>
            </a:extLst>
          </p:cNvPr>
          <p:cNvSpPr/>
          <p:nvPr/>
        </p:nvSpPr>
        <p:spPr>
          <a:xfrm>
            <a:off x="7518333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E2E7FB-1C2C-79AD-9F41-B859D918E4F3}"/>
              </a:ext>
            </a:extLst>
          </p:cNvPr>
          <p:cNvSpPr/>
          <p:nvPr/>
        </p:nvSpPr>
        <p:spPr>
          <a:xfrm>
            <a:off x="-604872" y="2245360"/>
            <a:ext cx="1752820" cy="538479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790ECB6-B11C-FE86-A126-7852701B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38" y="1947596"/>
            <a:ext cx="8229600" cy="667168"/>
          </a:xfrm>
        </p:spPr>
        <p:txBody>
          <a:bodyPr>
            <a:noAutofit/>
          </a:bodyPr>
          <a:lstStyle/>
          <a:p>
            <a:r>
              <a:rPr lang="en-US" sz="4800"/>
              <a:t> 🤷</a:t>
            </a:r>
          </a:p>
        </p:txBody>
      </p:sp>
    </p:spTree>
    <p:extLst>
      <p:ext uri="{BB962C8B-B14F-4D97-AF65-F5344CB8AC3E}">
        <p14:creationId xmlns:p14="http://schemas.microsoft.com/office/powerpoint/2010/main" val="11915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D71436-9206-654B-DE7C-F9F08E9F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360" y="2326640"/>
            <a:ext cx="1074928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C2F86-257F-623B-51DF-1703773742E4}"/>
              </a:ext>
            </a:extLst>
          </p:cNvPr>
          <p:cNvSpPr txBox="1"/>
          <p:nvPr/>
        </p:nvSpPr>
        <p:spPr>
          <a:xfrm>
            <a:off x="11684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3.0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4EB127-5F4B-4FE9-BCA9-647A9C12E683}"/>
              </a:ext>
            </a:extLst>
          </p:cNvPr>
          <p:cNvSpPr txBox="1"/>
          <p:nvPr/>
        </p:nvSpPr>
        <p:spPr>
          <a:xfrm>
            <a:off x="406400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4.0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02617E-ACFD-E8C6-3260-6D8637A008B5}"/>
              </a:ext>
            </a:extLst>
          </p:cNvPr>
          <p:cNvSpPr txBox="1"/>
          <p:nvPr/>
        </p:nvSpPr>
        <p:spPr>
          <a:xfrm>
            <a:off x="7020560" y="2461647"/>
            <a:ext cx="117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9B5B6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92175081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2B3A-C411-9E72-7772-255E1C16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92D67-6463-9A59-38BA-B7512DA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runtimes</a:t>
            </a:r>
          </a:p>
        </p:txBody>
      </p:sp>
    </p:spTree>
    <p:extLst>
      <p:ext uri="{BB962C8B-B14F-4D97-AF65-F5344CB8AC3E}">
        <p14:creationId xmlns:p14="http://schemas.microsoft.com/office/powerpoint/2010/main" val="10642522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CB5EF-E302-48D3-DB8E-A703ECD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/>
            </a:br>
            <a:r>
              <a:rPr lang="en-US"/>
              <a:t>worst case</a:t>
            </a:r>
            <a:br>
              <a:rPr lang="en-US"/>
            </a:br>
            <a:r>
              <a:rPr lang="en-US"/>
              <a:t>doubly-linked list</a:t>
            </a:r>
            <a:br>
              <a:rPr lang="en-US"/>
            </a:br>
            <a:r>
              <a:rPr lang="en-US"/>
              <a:t>runtimes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E2862-E596-5DD7-3385-8C4AEDD8D5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57625" y="951874"/>
            <a:ext cx="421573" cy="27218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6FBA76-0B28-C392-6C58-921E5CFAF9FD}"/>
              </a:ext>
            </a:extLst>
          </p:cNvPr>
          <p:cNvSpPr txBox="1"/>
          <p:nvPr/>
        </p:nvSpPr>
        <p:spPr>
          <a:xfrm>
            <a:off x="2704334" y="122405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head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70788B-843C-683D-3D8E-02E072CC4413}"/>
              </a:ext>
            </a:extLst>
          </p:cNvPr>
          <p:cNvCxnSpPr>
            <a:cxnSpLocks/>
          </p:cNvCxnSpPr>
          <p:nvPr/>
        </p:nvCxnSpPr>
        <p:spPr>
          <a:xfrm flipH="1">
            <a:off x="0" y="1744831"/>
            <a:ext cx="9144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E0DD3E-3964-3A30-C298-3D99B65C650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63951" y="648046"/>
            <a:ext cx="318033" cy="32812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ADB950-46FA-EED6-206D-1B4F25EAFF4C}"/>
              </a:ext>
            </a:extLst>
          </p:cNvPr>
          <p:cNvSpPr txBox="1"/>
          <p:nvPr/>
        </p:nvSpPr>
        <p:spPr>
          <a:xfrm>
            <a:off x="8228693" y="278714"/>
            <a:ext cx="70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tail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A32701-B191-32EB-C386-1866E31BC11D}"/>
              </a:ext>
            </a:extLst>
          </p:cNvPr>
          <p:cNvSpPr/>
          <p:nvPr/>
        </p:nvSpPr>
        <p:spPr>
          <a:xfrm>
            <a:off x="3944006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1CA27C-9ECC-B57A-579D-47A47B7AD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2265"/>
              </p:ext>
            </p:extLst>
          </p:nvPr>
        </p:nvGraphicFramePr>
        <p:xfrm>
          <a:off x="3479198" y="7739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18" name="Freeform 17">
            <a:extLst>
              <a:ext uri="{FF2B5EF4-FFF2-40B4-BE49-F238E27FC236}">
                <a16:creationId xmlns:a16="http://schemas.microsoft.com/office/drawing/2014/main" id="{45774044-9F21-0B7F-8B09-86A946ECCA6D}"/>
              </a:ext>
            </a:extLst>
          </p:cNvPr>
          <p:cNvSpPr/>
          <p:nvPr/>
        </p:nvSpPr>
        <p:spPr>
          <a:xfrm rot="10800000">
            <a:off x="4066262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CBC71E3-D8FA-1460-4E90-D98A026B5A79}"/>
              </a:ext>
            </a:extLst>
          </p:cNvPr>
          <p:cNvSpPr/>
          <p:nvPr/>
        </p:nvSpPr>
        <p:spPr>
          <a:xfrm>
            <a:off x="4992900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C0E6113-34FE-3FE2-9190-A0111419E62E}"/>
              </a:ext>
            </a:extLst>
          </p:cNvPr>
          <p:cNvSpPr/>
          <p:nvPr/>
        </p:nvSpPr>
        <p:spPr>
          <a:xfrm rot="10800000">
            <a:off x="5115156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833B065-1126-7854-A50A-F974A4A61411}"/>
              </a:ext>
            </a:extLst>
          </p:cNvPr>
          <p:cNvSpPr/>
          <p:nvPr/>
        </p:nvSpPr>
        <p:spPr>
          <a:xfrm>
            <a:off x="6049895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D7D85C-5364-FA71-EEFF-4CDB88B8BB3C}"/>
              </a:ext>
            </a:extLst>
          </p:cNvPr>
          <p:cNvSpPr/>
          <p:nvPr/>
        </p:nvSpPr>
        <p:spPr>
          <a:xfrm rot="10800000">
            <a:off x="6172151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DB5F26-ED01-DB70-B1CC-4E92675C091F}"/>
              </a:ext>
            </a:extLst>
          </p:cNvPr>
          <p:cNvSpPr/>
          <p:nvPr/>
        </p:nvSpPr>
        <p:spPr>
          <a:xfrm>
            <a:off x="7088629" y="7887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2AC2A11-1B30-52DF-5539-7DF97BF2B733}"/>
              </a:ext>
            </a:extLst>
          </p:cNvPr>
          <p:cNvSpPr/>
          <p:nvPr/>
        </p:nvSpPr>
        <p:spPr>
          <a:xfrm rot="10800000">
            <a:off x="7210885" y="941153"/>
            <a:ext cx="570015" cy="161933"/>
          </a:xfrm>
          <a:custGeom>
            <a:avLst/>
            <a:gdLst>
              <a:gd name="connsiteX0" fmla="*/ 0 w 2992582"/>
              <a:gd name="connsiteY0" fmla="*/ 1122225 h 1136080"/>
              <a:gd name="connsiteX1" fmla="*/ 1717964 w 2992582"/>
              <a:gd name="connsiteY1" fmla="*/ 7 h 1136080"/>
              <a:gd name="connsiteX2" fmla="*/ 2992582 w 2992582"/>
              <a:gd name="connsiteY2" fmla="*/ 1136080 h 1136080"/>
              <a:gd name="connsiteX3" fmla="*/ 2992582 w 2992582"/>
              <a:gd name="connsiteY3" fmla="*/ 1136080 h 1136080"/>
              <a:gd name="connsiteX0" fmla="*/ 0 w 2992582"/>
              <a:gd name="connsiteY0" fmla="*/ 997537 h 1011392"/>
              <a:gd name="connsiteX1" fmla="*/ 1662546 w 2992582"/>
              <a:gd name="connsiteY1" fmla="*/ 10 h 1011392"/>
              <a:gd name="connsiteX2" fmla="*/ 2992582 w 2992582"/>
              <a:gd name="connsiteY2" fmla="*/ 1011392 h 1011392"/>
              <a:gd name="connsiteX3" fmla="*/ 2992582 w 2992582"/>
              <a:gd name="connsiteY3" fmla="*/ 1011392 h 1011392"/>
              <a:gd name="connsiteX0" fmla="*/ 0 w 2992582"/>
              <a:gd name="connsiteY0" fmla="*/ 997947 h 1011802"/>
              <a:gd name="connsiteX1" fmla="*/ 1662546 w 2992582"/>
              <a:gd name="connsiteY1" fmla="*/ 420 h 1011802"/>
              <a:gd name="connsiteX2" fmla="*/ 2992582 w 2992582"/>
              <a:gd name="connsiteY2" fmla="*/ 1011802 h 1011802"/>
              <a:gd name="connsiteX3" fmla="*/ 2992582 w 2992582"/>
              <a:gd name="connsiteY3" fmla="*/ 1011802 h 10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2582" h="1011802">
                <a:moveTo>
                  <a:pt x="0" y="997947"/>
                </a:moveTo>
                <a:cubicBezTo>
                  <a:pt x="609600" y="435683"/>
                  <a:pt x="928255" y="-15744"/>
                  <a:pt x="1662546" y="420"/>
                </a:cubicBezTo>
                <a:cubicBezTo>
                  <a:pt x="2396837" y="16584"/>
                  <a:pt x="2992582" y="1011802"/>
                  <a:pt x="2992582" y="1011802"/>
                </a:cubicBezTo>
                <a:lnTo>
                  <a:pt x="2992582" y="1011802"/>
                </a:lnTo>
              </a:path>
            </a:pathLst>
          </a:cu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8F38C2-7EF2-7059-8E43-19E156A4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03943"/>
              </p:ext>
            </p:extLst>
          </p:nvPr>
        </p:nvGraphicFramePr>
        <p:xfrm>
          <a:off x="5585087" y="767689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003F6D5-8DD5-2D92-48D0-A943B2AB1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3896"/>
              </p:ext>
            </p:extLst>
          </p:nvPr>
        </p:nvGraphicFramePr>
        <p:xfrm>
          <a:off x="6638030" y="752947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11F407-F6F0-80B6-0151-B6EFCD5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3289"/>
              </p:ext>
            </p:extLst>
          </p:nvPr>
        </p:nvGraphicFramePr>
        <p:xfrm>
          <a:off x="7672862" y="789863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78ED843-CCB0-84E2-F5D8-7E0B5343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23389"/>
              </p:ext>
            </p:extLst>
          </p:nvPr>
        </p:nvGraphicFramePr>
        <p:xfrm>
          <a:off x="4532141" y="759221"/>
          <a:ext cx="570015" cy="35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15">
                  <a:extLst>
                    <a:ext uri="{9D8B030D-6E8A-4147-A177-3AD203B41FA5}">
                      <a16:colId xmlns:a16="http://schemas.microsoft.com/office/drawing/2014/main" val="2859688435"/>
                    </a:ext>
                  </a:extLst>
                </a:gridCol>
              </a:tblGrid>
              <a:tr h="35582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rgbClr val="0CB5B5"/>
                        </a:solidFill>
                        <a:latin typeface="+mj-lt"/>
                      </a:endParaRPr>
                    </a:p>
                  </a:txBody>
                  <a:tcPr marL="70799" marR="70799" marT="35400" marB="3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61709"/>
                  </a:ext>
                </a:extLst>
              </a:tr>
            </a:tbl>
          </a:graphicData>
        </a:graphic>
      </p:graphicFrame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8CCE847-BFD9-58A7-C1F9-3F8D07A5DDCE}"/>
              </a:ext>
            </a:extLst>
          </p:cNvPr>
          <p:cNvSpPr txBox="1">
            <a:spLocks/>
          </p:cNvSpPr>
          <p:nvPr/>
        </p:nvSpPr>
        <p:spPr>
          <a:xfrm>
            <a:off x="245718" y="2007514"/>
            <a:ext cx="3999711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list.add(index, value)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list.removeByIndex(index)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list.size()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O(n)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219B72E-8B93-4885-3644-1E4A1914E73E}"/>
              </a:ext>
            </a:extLst>
          </p:cNvPr>
          <p:cNvSpPr txBox="1">
            <a:spLocks/>
          </p:cNvSpPr>
          <p:nvPr/>
        </p:nvSpPr>
        <p:spPr>
          <a:xfrm>
            <a:off x="4065308" y="2007513"/>
            <a:ext cx="5368177" cy="28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1pPr>
            <a:lvl2pPr marL="628625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2pPr>
            <a:lvl3pPr marL="971511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3pPr>
            <a:lvl4pPr marL="1314397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4pPr>
            <a:lvl5pPr marL="1657284" indent="-285739" algn="l" defTabSz="342886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System Font Regular"/>
              <a:buChar char="−"/>
              <a:defRPr sz="18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n-cs"/>
              </a:defRPr>
            </a:lvl5pPr>
            <a:lvl6pPr marL="2057318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204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090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5977" indent="-342886" algn="l" defTabSz="342886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list.removeFront()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list.addBack()</a:t>
            </a: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7B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// O(1) 😀</a:t>
            </a:r>
          </a:p>
          <a:p>
            <a:pPr marL="285739" marR="0" lvl="0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Segoe UI Emoji" panose="020B0502040204020203" pitchFamily="34" charset="0"/>
                <a:cs typeface="+mn-cs"/>
              </a:rPr>
              <a:t>list.removeBack()</a:t>
            </a:r>
          </a:p>
          <a:p>
            <a:pPr lvl="1">
              <a:buClr>
                <a:srgbClr val="FFFFFF">
                  <a:lumMod val="65000"/>
                </a:srgbClr>
              </a:buClr>
              <a:defRPr/>
            </a:pPr>
            <a:r>
              <a:rPr lang="en-US" b="1">
                <a:solidFill>
                  <a:srgbClr val="007B00"/>
                </a:solidFill>
                <a:latin typeface="Consolas"/>
              </a:rPr>
              <a:t>// O(1) 😀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  <a:p>
            <a:pPr marL="628625" marR="0" lvl="1" indent="-285739" algn="l" defTabSz="342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>
                  <a:lumMod val="65000"/>
                </a:srgbClr>
              </a:buClr>
              <a:buSzTx/>
              <a:buFont typeface="System Font Regular"/>
              <a:buChar char="−"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7B00"/>
              </a:solidFill>
              <a:effectLst/>
              <a:uLnTx/>
              <a:uFillTx/>
              <a:latin typeface="Consolas"/>
              <a:ea typeface="Segoe UI Emoj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56024-2588-66B6-A620-305252E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/>
              <a:t>a doubly-linked list is a great way to implement</a:t>
            </a:r>
            <a:br>
              <a:rPr lang="en-US" sz="2800"/>
            </a:br>
            <a:r>
              <a:rPr lang="en-US" sz="2800"/>
              <a:t>a </a:t>
            </a:r>
            <a:r>
              <a:rPr lang="en-US" sz="2800" b="1"/>
              <a:t>deque</a:t>
            </a:r>
            <a:r>
              <a:rPr lang="en-US" sz="2800"/>
              <a:t> (</a:t>
            </a:r>
            <a:r>
              <a:rPr lang="en-US" sz="2800" b="1"/>
              <a:t>double-ended queue</a:t>
            </a:r>
            <a:r>
              <a:rPr lang="en-US" sz="2800"/>
              <a:t>)</a:t>
            </a:r>
            <a:endParaRPr lang="en-US" sz="2800">
              <a:solidFill>
                <a:srgbClr val="FF6DC6"/>
              </a:solidFill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0BA67-FD10-57B6-F570-7157CCF99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>
                <a:latin typeface="+mj-lt"/>
              </a:rPr>
              <a:t>O(1) addFront()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removeFront()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addBack()</a:t>
            </a:r>
            <a:br>
              <a:rPr lang="en-US" sz="1800">
                <a:latin typeface="+mj-lt"/>
              </a:rPr>
            </a:br>
            <a:r>
              <a:rPr lang="en-US" sz="1800">
                <a:latin typeface="+mj-lt"/>
              </a:rPr>
              <a:t>O(1) removeBack()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</a:t>
            </a:r>
            <a:r>
              <a:rPr lang="en-US" sz="1800" b="1">
                <a:solidFill>
                  <a:srgbClr val="FF6DC6"/>
                </a:solidFill>
              </a:rPr>
              <a:t>array list</a:t>
            </a:r>
            <a:r>
              <a:rPr lang="en-US" sz="1800">
                <a:solidFill>
                  <a:srgbClr val="FF6DC6"/>
                </a:solidFill>
              </a:rPr>
              <a:t>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no.</a:t>
            </a:r>
          </a:p>
          <a:p>
            <a:pPr lvl="2"/>
            <a:r>
              <a:rPr lang="en-US">
                <a:solidFill>
                  <a:srgbClr val="FF6DC6"/>
                </a:solidFill>
              </a:rPr>
              <a:t>addFront() is O(n)</a:t>
            </a:r>
          </a:p>
          <a:p>
            <a:pPr lvl="2"/>
            <a:endParaRPr lang="en-US">
              <a:solidFill>
                <a:srgbClr val="FF6DC6"/>
              </a:solidFill>
            </a:endParaRPr>
          </a:p>
          <a:p>
            <a:r>
              <a:rPr lang="en-US" sz="1800">
                <a:latin typeface="+mj-lt"/>
              </a:rPr>
              <a:t>🧠 </a:t>
            </a:r>
            <a:r>
              <a:rPr lang="en-US" sz="1800">
                <a:solidFill>
                  <a:srgbClr val="FF6DC6"/>
                </a:solidFill>
              </a:rPr>
              <a:t>could you pull this off with an array?</a:t>
            </a:r>
          </a:p>
          <a:p>
            <a:pPr lvl="1"/>
            <a:r>
              <a:rPr lang="en-US">
                <a:solidFill>
                  <a:srgbClr val="FF6DC6"/>
                </a:solidFill>
              </a:rPr>
              <a:t>sort of!—the </a:t>
            </a:r>
            <a:r>
              <a:rPr lang="en-US" b="1">
                <a:solidFill>
                  <a:srgbClr val="FF6DC6"/>
                </a:solidFill>
              </a:rPr>
              <a:t>array deque </a:t>
            </a:r>
            <a:r>
              <a:rPr lang="en-US">
                <a:solidFill>
                  <a:srgbClr val="FF6DC6"/>
                </a:solidFill>
              </a:rPr>
              <a:t>(amortized O(1) add)</a:t>
            </a:r>
          </a:p>
          <a:p>
            <a:pPr marL="0" indent="0">
              <a:buNone/>
            </a:pPr>
            <a:endParaRPr lang="en-US">
              <a:solidFill>
                <a:srgbClr val="FF6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839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5CA8-E7BD-3D7B-EAC5-2D39EAAD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Week08c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B561C-7CB0-B109-9F4F-0F92AA1B00E2}"/>
              </a:ext>
            </a:extLst>
          </p:cNvPr>
          <p:cNvSpPr txBox="1"/>
          <p:nvPr/>
        </p:nvSpPr>
        <p:spPr>
          <a:xfrm>
            <a:off x="3982720" y="3475186"/>
            <a:ext cx="5066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underwater robotic spheres!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</a:rPr>
              <a:t>colloquium today in Wege (TCL123)</a:t>
            </a:r>
          </a:p>
          <a:p>
            <a:pPr algn="r"/>
            <a:r>
              <a:rPr lang="en-US" sz="2400">
                <a:solidFill>
                  <a:schemeClr val="bg1"/>
                </a:solidFill>
              </a:rPr>
              <a:t>@ 2:30pm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65D0-FA4B-97D9-AB2A-8F0608EBCEAD}"/>
              </a:ext>
            </a:extLst>
          </p:cNvPr>
          <p:cNvSpPr txBox="1"/>
          <p:nvPr/>
        </p:nvSpPr>
        <p:spPr>
          <a:xfrm>
            <a:off x="145773" y="98654"/>
            <a:ext cx="496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warmup:</a:t>
            </a:r>
            <a:r>
              <a:rPr lang="en-US" sz="2400">
                <a:solidFill>
                  <a:schemeClr val="bg1"/>
                </a:solidFill>
              </a:rPr>
              <a:t> have you pre-registered? what classes are you taking?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D835A-DA03-54AF-49D5-C314CFF2BCB4}"/>
              </a:ext>
            </a:extLst>
          </p:cNvPr>
          <p:cNvSpPr txBox="1"/>
          <p:nvPr/>
        </p:nvSpPr>
        <p:spPr>
          <a:xfrm>
            <a:off x="5882641" y="886773"/>
            <a:ext cx="31257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00" b="1">
                <a:solidFill>
                  <a:schemeClr val="bg1"/>
                </a:solidFill>
              </a:rPr>
              <a:t>🦜</a:t>
            </a:r>
            <a:endParaRPr lang="en-US" sz="19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934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B107-E605-EA89-629D-62CA4A158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9D0D4-FC4C-A6DB-770B-691F1F95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pre-reg</a:t>
            </a:r>
          </a:p>
        </p:txBody>
      </p:sp>
    </p:spTree>
    <p:extLst>
      <p:ext uri="{BB962C8B-B14F-4D97-AF65-F5344CB8AC3E}">
        <p14:creationId xmlns:p14="http://schemas.microsoft.com/office/powerpoint/2010/main" val="16041793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80D4D-74EB-BA9F-29B4-06E2500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237</a:t>
            </a:r>
          </a:p>
        </p:txBody>
      </p:sp>
    </p:spTree>
    <p:extLst>
      <p:ext uri="{BB962C8B-B14F-4D97-AF65-F5344CB8AC3E}">
        <p14:creationId xmlns:p14="http://schemas.microsoft.com/office/powerpoint/2010/main" val="326250365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lp with understanding linked lists from Week 5 lecture : r/cs50">
            <a:extLst>
              <a:ext uri="{FF2B5EF4-FFF2-40B4-BE49-F238E27FC236}">
                <a16:creationId xmlns:a16="http://schemas.microsoft.com/office/drawing/2014/main" id="{296347CC-0AA3-615B-9C20-C6D215BC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599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A443D5-B58C-9127-7436-B11129229CB0}"/>
              </a:ext>
            </a:extLst>
          </p:cNvPr>
          <p:cNvSpPr/>
          <p:nvPr/>
        </p:nvSpPr>
        <p:spPr>
          <a:xfrm>
            <a:off x="4917040" y="-1"/>
            <a:ext cx="4226959" cy="2571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2571750"/>
            <a:ext cx="9144000" cy="2571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EA2E66-8356-D830-042D-1C25847DC306}"/>
              </a:ext>
            </a:extLst>
          </p:cNvPr>
          <p:cNvCxnSpPr>
            <a:cxnSpLocks/>
          </p:cNvCxnSpPr>
          <p:nvPr/>
        </p:nvCxnSpPr>
        <p:spPr>
          <a:xfrm flipH="1">
            <a:off x="-1" y="2604554"/>
            <a:ext cx="9144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94A78F-0FF6-4E48-C9AE-3E7E2A2AC5FE}"/>
              </a:ext>
            </a:extLst>
          </p:cNvPr>
          <p:cNvSpPr txBox="1"/>
          <p:nvPr/>
        </p:nvSpPr>
        <p:spPr>
          <a:xfrm>
            <a:off x="-1" y="870374"/>
            <a:ext cx="4917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"the stack"</a:t>
            </a:r>
          </a:p>
          <a:p>
            <a:pPr algn="ctr"/>
            <a:r>
              <a:rPr lang="en-US" sz="1600" b="1"/>
              <a:t>local variable primitives</a:t>
            </a:r>
            <a:r>
              <a:rPr lang="en-US" sz="1600"/>
              <a:t> &amp; </a:t>
            </a:r>
            <a:r>
              <a:rPr lang="en-US" sz="1600" b="1"/>
              <a:t>references</a:t>
            </a:r>
            <a:r>
              <a:rPr lang="en-US" sz="1600"/>
              <a:t> to Objects</a:t>
            </a:r>
          </a:p>
          <a:p>
            <a:pPr algn="ctr"/>
            <a:r>
              <a:rPr lang="en-US" sz="1600" b="1" i="1"/>
              <a:t>undefined</a:t>
            </a:r>
            <a:r>
              <a:rPr lang="en-US" sz="1600" i="1"/>
              <a:t> by default (will NOT compile if used)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DF63-F47C-11DF-D47C-EF2F37B64EA6}"/>
              </a:ext>
            </a:extLst>
          </p:cNvPr>
          <p:cNvSpPr txBox="1"/>
          <p:nvPr/>
        </p:nvSpPr>
        <p:spPr>
          <a:xfrm>
            <a:off x="446311" y="3032002"/>
            <a:ext cx="82513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"the heap"</a:t>
            </a:r>
          </a:p>
          <a:p>
            <a:pPr algn="ctr"/>
            <a:r>
              <a:rPr lang="en-US" sz="2400"/>
              <a:t>the actual </a:t>
            </a:r>
            <a:r>
              <a:rPr lang="en-US" sz="2400" b="1"/>
              <a:t>Objects </a:t>
            </a:r>
            <a:r>
              <a:rPr lang="en-US" sz="2400"/>
              <a:t>(arrays and String's count as Objects)</a:t>
            </a:r>
            <a:endParaRPr lang="en-US" sz="2400" b="1"/>
          </a:p>
          <a:p>
            <a:pPr algn="ctr"/>
            <a:r>
              <a:rPr lang="en-US" sz="2400" i="1"/>
              <a:t>cleared to 0 or null by default</a:t>
            </a: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56624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885E-186C-75D2-184E-F1295342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trees</a:t>
            </a:r>
          </a:p>
        </p:txBody>
      </p:sp>
    </p:spTree>
    <p:extLst>
      <p:ext uri="{BB962C8B-B14F-4D97-AF65-F5344CB8AC3E}">
        <p14:creationId xmlns:p14="http://schemas.microsoft.com/office/powerpoint/2010/main" val="3541314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0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 =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LinkedList(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 -&gt; 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);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8102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211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30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95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799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2669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541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906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10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687800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392081" y="3215637"/>
            <a:ext cx="90995" cy="101563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8DAA-02B6-DAD6-8461-A772D2225D06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485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highlight>
                  <a:srgbClr val="FFFF00"/>
                </a:highlight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7ADC8-1529-F06B-5242-DBE5894C906D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3916993" y="3210322"/>
            <a:ext cx="274190" cy="1635952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4EBD2-8855-049C-EA6C-80E7FEB5B4BB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B35D7-EBB2-AB3B-9EF9-A01A732AC5ED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86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highlight>
                  <a:srgbClr val="FFFF00"/>
                </a:highlight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highlight>
                  <a:srgbClr val="FFFF00"/>
                </a:highlight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  <a:endParaRPr lang="en-US" sz="1800">
              <a:solidFill>
                <a:srgbClr val="F90A8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CCA13-2319-2781-66B7-0D19AB214098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234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  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075E79-ACFB-1786-D0CC-2AFE8A932BC7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171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7C7D51-8424-6C4E-5336-0205CE047190}"/>
              </a:ext>
            </a:extLst>
          </p:cNvPr>
          <p:cNvSpPr txBox="1"/>
          <p:nvPr/>
        </p:nvSpPr>
        <p:spPr>
          <a:xfrm>
            <a:off x="1751654" y="2618854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node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CB1FA-8DA6-0B36-EFCE-8BDEF2624EB2}"/>
              </a:ext>
            </a:extLst>
          </p:cNvPr>
          <p:cNvSpPr/>
          <p:nvPr/>
        </p:nvSpPr>
        <p:spPr>
          <a:xfrm>
            <a:off x="1751655" y="3018964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B8FFC-1452-631F-7B21-0EFB8CB2EE2A}"/>
              </a:ext>
            </a:extLst>
          </p:cNvPr>
          <p:cNvSpPr txBox="1"/>
          <p:nvPr/>
        </p:nvSpPr>
        <p:spPr>
          <a:xfrm>
            <a:off x="3350674" y="2613823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string</a:t>
            </a: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39EC-4BEF-9548-C705-D68BC4B3DD09}"/>
              </a:ext>
            </a:extLst>
          </p:cNvPr>
          <p:cNvSpPr/>
          <p:nvPr/>
        </p:nvSpPr>
        <p:spPr>
          <a:xfrm>
            <a:off x="3350675" y="3013933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endParaRPr lang="en-US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2A89E-12CB-6701-F535-F4AE709A52F5}"/>
              </a:ext>
            </a:extLst>
          </p:cNvPr>
          <p:cNvCxnSpPr>
            <a:cxnSpLocks/>
          </p:cNvCxnSpPr>
          <p:nvPr/>
        </p:nvCxnSpPr>
        <p:spPr>
          <a:xfrm>
            <a:off x="2483076" y="3215637"/>
            <a:ext cx="3393131" cy="1008605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432C8-EFA2-65CA-778B-6274512FD052}"/>
              </a:ext>
            </a:extLst>
          </p:cNvPr>
          <p:cNvCxnSpPr>
            <a:cxnSpLocks/>
          </p:cNvCxnSpPr>
          <p:nvPr/>
        </p:nvCxnSpPr>
        <p:spPr>
          <a:xfrm>
            <a:off x="4191183" y="3210322"/>
            <a:ext cx="3009452" cy="1617358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5F2B49-4BCA-364B-C3E5-DBBDC1E435B2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D53263-B9AE-6506-4D7F-A24788F8DCD1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634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762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1E01B8-1330-617F-6E59-9BE0A38793B9}"/>
              </a:ext>
            </a:extLst>
          </p:cNvPr>
          <p:cNvSpPr/>
          <p:nvPr/>
        </p:nvSpPr>
        <p:spPr>
          <a:xfrm>
            <a:off x="0" y="3879559"/>
            <a:ext cx="9144000" cy="12639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72B38-E5EE-449D-7EB9-DF5651B5F67C}"/>
              </a:ext>
            </a:extLst>
          </p:cNvPr>
          <p:cNvSpPr txBox="1"/>
          <p:nvPr/>
        </p:nvSpPr>
        <p:spPr>
          <a:xfrm>
            <a:off x="141292" y="2640077"/>
            <a:ext cx="1459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+mj-lt"/>
              </a:rPr>
              <a:t>list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E569C-7839-E5C2-1E93-F111FF9B8490}"/>
              </a:ext>
            </a:extLst>
          </p:cNvPr>
          <p:cNvSpPr/>
          <p:nvPr/>
        </p:nvSpPr>
        <p:spPr>
          <a:xfrm>
            <a:off x="141293" y="3025172"/>
            <a:ext cx="1459131" cy="38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0x11111111</a:t>
            </a:r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A651F-8A5A-71B7-87C5-840919F0B300}"/>
              </a:ext>
            </a:extLst>
          </p:cNvPr>
          <p:cNvSpPr/>
          <p:nvPr/>
        </p:nvSpPr>
        <p:spPr>
          <a:xfrm>
            <a:off x="4917040" y="-2"/>
            <a:ext cx="4226959" cy="3851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list;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{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Node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node;</a:t>
            </a:r>
          </a:p>
          <a:p>
            <a:r>
              <a:rPr lang="en-US" sz="1400">
                <a:solidFill>
                  <a:srgbClr val="00007F"/>
                </a:solidFill>
                <a:latin typeface="+mj-lt"/>
              </a:rPr>
              <a:t>    String 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string;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 = new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LinkedList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;</a:t>
            </a:r>
          </a:p>
          <a:p>
            <a:endParaRPr lang="en-US" sz="1400">
              <a:solidFill>
                <a:srgbClr val="00007F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Node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"Hans"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 = node;</a:t>
            </a:r>
          </a:p>
          <a:p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 = </a:t>
            </a:r>
            <a:r>
              <a:rPr lang="en-US" sz="1400">
                <a:solidFill>
                  <a:srgbClr val="0000FF"/>
                </a:solidFill>
                <a:latin typeface="+mj-lt"/>
              </a:rPr>
              <a:t>new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 Node();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string = </a:t>
            </a:r>
            <a:r>
              <a:rPr lang="en-US" sz="1400">
                <a:solidFill>
                  <a:srgbClr val="C00000"/>
                </a:solidFill>
                <a:latin typeface="+mj-lt"/>
              </a:rPr>
              <a:t>"Parrot"</a:t>
            </a:r>
            <a:r>
              <a:rPr lang="en-US" sz="1400">
                <a:solidFill>
                  <a:schemeClr val="tx1"/>
                </a:solidFill>
                <a:latin typeface="+mj-lt"/>
              </a:rPr>
              <a:t>;</a:t>
            </a:r>
            <a:r>
              <a:rPr lang="en-US" sz="1400">
                <a:solidFill>
                  <a:srgbClr val="00007F"/>
                </a:solidFill>
                <a:latin typeface="+mj-lt"/>
              </a:rPr>
              <a:t> </a:t>
            </a:r>
            <a:endParaRPr lang="en-US" sz="1400">
              <a:solidFill>
                <a:schemeClr val="tx1"/>
              </a:solidFill>
              <a:latin typeface="+mj-lt"/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node.value = string;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    list.head.next = node;</a:t>
            </a: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B0BA5-02C9-45B6-688E-285DAA11FC33}"/>
              </a:ext>
            </a:extLst>
          </p:cNvPr>
          <p:cNvCxnSpPr>
            <a:cxnSpLocks/>
          </p:cNvCxnSpPr>
          <p:nvPr/>
        </p:nvCxnSpPr>
        <p:spPr>
          <a:xfrm flipH="1">
            <a:off x="0" y="3854368"/>
            <a:ext cx="9144000" cy="251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0406766-6110-29F2-0787-82707915C743}"/>
              </a:ext>
            </a:extLst>
          </p:cNvPr>
          <p:cNvSpPr/>
          <p:nvPr/>
        </p:nvSpPr>
        <p:spPr>
          <a:xfrm>
            <a:off x="639458" y="4031999"/>
            <a:ext cx="1460986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0x22222222</a:t>
            </a:r>
            <a:endParaRPr 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7C6E5-782A-0418-BE92-96A2887C4247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639458" y="3217405"/>
            <a:ext cx="231401" cy="1009974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EFCB89-CE19-5485-D6F9-2A8BB7B549A1}"/>
              </a:ext>
            </a:extLst>
          </p:cNvPr>
          <p:cNvSpPr/>
          <p:nvPr/>
        </p:nvSpPr>
        <p:spPr>
          <a:xfrm>
            <a:off x="2392081" y="403589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0x88888888</a:t>
            </a:r>
            <a:r>
              <a:rPr lang="en-US" sz="1800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9B5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0x33333333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48069-ECAD-3C73-E719-A11856525EAC}"/>
              </a:ext>
            </a:extLst>
          </p:cNvPr>
          <p:cNvSpPr/>
          <p:nvPr/>
        </p:nvSpPr>
        <p:spPr>
          <a:xfrm>
            <a:off x="3916993" y="4650894"/>
            <a:ext cx="1101578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a n 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C1C0DF-1C17-57ED-9043-D9C408751B0A}"/>
              </a:ext>
            </a:extLst>
          </p:cNvPr>
          <p:cNvCxnSpPr>
            <a:cxnSpLocks/>
          </p:cNvCxnSpPr>
          <p:nvPr/>
        </p:nvCxnSpPr>
        <p:spPr>
          <a:xfrm>
            <a:off x="3298371" y="4249433"/>
            <a:ext cx="618622" cy="596841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AED89-8ECB-F53A-FAE1-B3384AC6398B}"/>
              </a:ext>
            </a:extLst>
          </p:cNvPr>
          <p:cNvSpPr/>
          <p:nvPr/>
        </p:nvSpPr>
        <p:spPr>
          <a:xfrm>
            <a:off x="7200635" y="4632300"/>
            <a:ext cx="1583115" cy="390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a r r o 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76454-38D9-C788-3158-8A1BB64CC45F}"/>
              </a:ext>
            </a:extLst>
          </p:cNvPr>
          <p:cNvSpPr/>
          <p:nvPr/>
        </p:nvSpPr>
        <p:spPr>
          <a:xfrm>
            <a:off x="5876207" y="4028862"/>
            <a:ext cx="3119582" cy="390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0x99999999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  </a:t>
            </a:r>
            <a:endParaRPr lang="en-US">
              <a:solidFill>
                <a:srgbClr val="09B5B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C9569-030E-A3E7-DBF6-C55568D79D19}"/>
              </a:ext>
            </a:extLst>
          </p:cNvPr>
          <p:cNvCxnSpPr>
            <a:cxnSpLocks/>
          </p:cNvCxnSpPr>
          <p:nvPr/>
        </p:nvCxnSpPr>
        <p:spPr>
          <a:xfrm>
            <a:off x="6735337" y="4249433"/>
            <a:ext cx="465298" cy="578247"/>
          </a:xfrm>
          <a:prstGeom prst="straightConnector1">
            <a:avLst/>
          </a:prstGeom>
          <a:ln w="38100" cap="rnd">
            <a:solidFill>
              <a:schemeClr val="accent2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67F07-8CD2-D3C7-05DC-EBA568177F0B}"/>
              </a:ext>
            </a:extLst>
          </p:cNvPr>
          <p:cNvCxnSpPr>
            <a:cxnSpLocks/>
          </p:cNvCxnSpPr>
          <p:nvPr/>
        </p:nvCxnSpPr>
        <p:spPr>
          <a:xfrm>
            <a:off x="1360449" y="4231272"/>
            <a:ext cx="1031632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133BF4-2FAE-FEA9-3AFD-AE0BE82CDE23}"/>
              </a:ext>
            </a:extLst>
          </p:cNvPr>
          <p:cNvCxnSpPr>
            <a:cxnSpLocks/>
          </p:cNvCxnSpPr>
          <p:nvPr/>
        </p:nvCxnSpPr>
        <p:spPr>
          <a:xfrm>
            <a:off x="4817327" y="4224242"/>
            <a:ext cx="1058880" cy="0"/>
          </a:xfrm>
          <a:prstGeom prst="straightConnector1">
            <a:avLst/>
          </a:prstGeom>
          <a:ln w="38100" cap="rnd">
            <a:solidFill>
              <a:schemeClr val="accent6"/>
            </a:solidFill>
            <a:headEnd type="oval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941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in C</a:t>
            </a:r>
          </a:p>
        </p:txBody>
      </p:sp>
    </p:spTree>
    <p:extLst>
      <p:ext uri="{BB962C8B-B14F-4D97-AF65-F5344CB8AC3E}">
        <p14:creationId xmlns:p14="http://schemas.microsoft.com/office/powerpoint/2010/main" val="85691921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9DA5E-A790-07C3-AB38-8BEDBD9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C, we often get to choose whether to allocate memory on the stack or the heap </a:t>
            </a:r>
          </a:p>
        </p:txBody>
      </p:sp>
    </p:spTree>
    <p:extLst>
      <p:ext uri="{BB962C8B-B14F-4D97-AF65-F5344CB8AC3E}">
        <p14:creationId xmlns:p14="http://schemas.microsoft.com/office/powerpoint/2010/main" val="27760530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DD3D5-699F-F28C-6C1B-12DBBAA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F122A-ADF6-0E44-6F15-A3CE768690C3}"/>
              </a:ext>
            </a:extLst>
          </p:cNvPr>
          <p:cNvSpPr txBox="1"/>
          <p:nvPr/>
        </p:nvSpPr>
        <p:spPr>
          <a:xfrm>
            <a:off x="457200" y="1020489"/>
            <a:ext cx="8229600" cy="92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Java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int[]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heapAllocatedArray =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new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DAFD4-D73A-2E58-83C3-FEFF4601D331}"/>
              </a:ext>
            </a:extLst>
          </p:cNvPr>
          <p:cNvSpPr txBox="1"/>
          <p:nvPr/>
        </p:nvSpPr>
        <p:spPr>
          <a:xfrm>
            <a:off x="457200" y="2205002"/>
            <a:ext cx="8229600" cy="240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// C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 *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 = malloc(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10000000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 * 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sizeof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int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));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stackAllocatedArray[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heapAllocatedArray[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0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] = </a:t>
            </a:r>
            <a:r>
              <a:rPr lang="en-US" sz="1600">
                <a:solidFill>
                  <a:srgbClr val="09B5B6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3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;</a:t>
            </a: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endParaRPr lang="en-US" sz="1600">
              <a:latin typeface="Consolas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free</a:t>
            </a:r>
            <a:r>
              <a:rPr lang="en-US" sz="1600">
                <a:latin typeface="Consolas"/>
                <a:ea typeface="Segoe UI Emoji" panose="020B0502040204020203" pitchFamily="34" charset="0"/>
                <a:cs typeface="Consolas" panose="020B0609020204030204" pitchFamily="49" charset="0"/>
              </a:rPr>
              <a:t>(heapAllocatedArray);</a:t>
            </a:r>
          </a:p>
        </p:txBody>
      </p:sp>
    </p:spTree>
    <p:extLst>
      <p:ext uri="{BB962C8B-B14F-4D97-AF65-F5344CB8AC3E}">
        <p14:creationId xmlns:p14="http://schemas.microsoft.com/office/powerpoint/2010/main" val="32381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CCDD70-A8F4-F212-2725-D172EDB2C0E2}"/>
              </a:ext>
            </a:extLst>
          </p:cNvPr>
          <p:cNvCxnSpPr>
            <a:cxnSpLocks/>
            <a:stCxn id="23" idx="3"/>
            <a:endCxn id="48" idx="0"/>
          </p:cNvCxnSpPr>
          <p:nvPr/>
        </p:nvCxnSpPr>
        <p:spPr>
          <a:xfrm flipH="1">
            <a:off x="3232368" y="3143474"/>
            <a:ext cx="433001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B7172-1EB3-9443-72E7-81171418682A}"/>
              </a:ext>
            </a:extLst>
          </p:cNvPr>
          <p:cNvCxnSpPr>
            <a:cxnSpLocks/>
            <a:stCxn id="23" idx="5"/>
            <a:endCxn id="56" idx="0"/>
          </p:cNvCxnSpPr>
          <p:nvPr/>
        </p:nvCxnSpPr>
        <p:spPr>
          <a:xfrm>
            <a:off x="4139000" y="3143474"/>
            <a:ext cx="334908" cy="6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2D9CCD6-8630-6CED-69FB-FA985EAA63E4}"/>
              </a:ext>
            </a:extLst>
          </p:cNvPr>
          <p:cNvSpPr/>
          <p:nvPr/>
        </p:nvSpPr>
        <p:spPr>
          <a:xfrm>
            <a:off x="289746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64DEA-FCB0-E40A-8321-22E9CD3EE3FB}"/>
              </a:ext>
            </a:extLst>
          </p:cNvPr>
          <p:cNvSpPr/>
          <p:nvPr/>
        </p:nvSpPr>
        <p:spPr>
          <a:xfrm>
            <a:off x="4139000" y="376663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3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808816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377223" y="241184"/>
            <a:ext cx="1685925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(2 + 3)</a:t>
            </a:r>
          </a:p>
        </p:txBody>
      </p:sp>
    </p:spTree>
    <p:extLst>
      <p:ext uri="{BB962C8B-B14F-4D97-AF65-F5344CB8AC3E}">
        <p14:creationId xmlns:p14="http://schemas.microsoft.com/office/powerpoint/2010/main" val="3890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7" grpId="0" animBg="1"/>
      <p:bldP spid="48" grpId="0" animBg="1"/>
      <p:bldP spid="56" grpId="0" animBg="1"/>
      <p:bldP spid="66" grpId="0" animBg="1"/>
      <p:bldP spid="67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FEAD-681E-6F23-53C7-40F66F91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B5BF1-B0A2-FCDF-6C87-9FC19EC9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66879963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400: Skip List">
            <a:extLst>
              <a:ext uri="{FF2B5EF4-FFF2-40B4-BE49-F238E27FC236}">
                <a16:creationId xmlns:a16="http://schemas.microsoft.com/office/drawing/2014/main" id="{E530C9F6-F276-897F-A271-F7423730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750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A06-9B88-F33A-9BC6-57B329DB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A667-03EC-6F1A-B6B4-0F0A57B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363563926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C49B-E951-C5B7-AFA9-8F7CC795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0560"/>
            <a:ext cx="7772400" cy="45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672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ved ; 4) Create some recursive functions ; Example create | Chegg.com">
            <a:extLst>
              <a:ext uri="{FF2B5EF4-FFF2-40B4-BE49-F238E27FC236}">
                <a16:creationId xmlns:a16="http://schemas.microsoft.com/office/drawing/2014/main" id="{388ECAB1-AB42-9107-B46A-AEB174AE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6229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7851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6BFDB-08DD-4A39-7E1C-310E249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fun?</a:t>
            </a:r>
          </a:p>
        </p:txBody>
      </p:sp>
    </p:spTree>
    <p:extLst>
      <p:ext uri="{BB962C8B-B14F-4D97-AF65-F5344CB8AC3E}">
        <p14:creationId xmlns:p14="http://schemas.microsoft.com/office/powerpoint/2010/main" val="27560090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33CD-CC7C-5124-B200-3B9A39E40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1A4-B563-5AC3-DDE9-5412B47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/>
              <a:t>fun friday menu</a:t>
            </a:r>
            <a:br>
              <a:rPr lang="en-US" sz="6000"/>
            </a:br>
            <a:r>
              <a:rPr lang="en-US" sz="2400"/>
              <a:t>- jim rants about comments and syntax highlighting</a:t>
            </a:r>
            <a:br>
              <a:rPr lang="en-US" sz="2400"/>
            </a:br>
            <a:r>
              <a:rPr lang="en-US" sz="2400"/>
              <a:t>- jim continues codeing </a:t>
            </a:r>
            <a:r>
              <a:rPr lang="en-US" sz="1200"/>
              <a:t>(some of)</a:t>
            </a:r>
            <a:r>
              <a:rPr lang="en-US" sz="2400"/>
              <a:t> microsoft paint from scratch</a:t>
            </a:r>
            <a:br>
              <a:rPr lang="en-US" sz="2400"/>
            </a:br>
            <a:r>
              <a:rPr lang="en-US" sz="2400"/>
              <a:t>- jim updates you on his CAD software</a:t>
            </a:r>
            <a:br>
              <a:rPr lang="en-US" sz="2400"/>
            </a:br>
            <a:r>
              <a:rPr lang="en-US" sz="2400"/>
              <a:t>- jim show and tells about his favorite element</a:t>
            </a:r>
            <a:br>
              <a:rPr lang="en-US" sz="2400"/>
            </a:br>
            <a:r>
              <a:rPr lang="en-US" sz="2400"/>
              <a:t>- jim reads aloud from </a:t>
            </a:r>
            <a:r>
              <a:rPr lang="en-US" sz="2400" b="1"/>
              <a:t>grugbrain.dev</a:t>
            </a:r>
            <a:br>
              <a:rPr lang="en-US" sz="24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vim creep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hexing the technical interview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truth about lisp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- jim reads aloud from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the worst API ever made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308840568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D4855-EC6C-2615-F3C1-CD2E7BB7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2361551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EC18-F7EF-0411-FBD0-4648EA87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90A9-8C59-0E57-9A61-B706853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areas of struggle</a:t>
            </a:r>
          </a:p>
        </p:txBody>
      </p:sp>
    </p:spTree>
    <p:extLst>
      <p:ext uri="{BB962C8B-B14F-4D97-AF65-F5344CB8AC3E}">
        <p14:creationId xmlns:p14="http://schemas.microsoft.com/office/powerpoint/2010/main" val="40394014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8924-9559-DC17-1BFA-41DACC4E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D982-F64F-39B0-0D13-A198871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C4734-631A-0D37-F036-D0526D7A02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list.add(int 3); // void add(int element);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902184" y="2024622"/>
            <a:ext cx="433001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808816" y="2024622"/>
            <a:ext cx="334908" cy="54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*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6727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808816" y="2571750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4</a:t>
            </a:r>
          </a:p>
        </p:txBody>
      </p:sp>
      <p:sp>
        <p:nvSpPr>
          <p:cNvPr id="66" name="Title 5">
            <a:extLst>
              <a:ext uri="{FF2B5EF4-FFF2-40B4-BE49-F238E27FC236}">
                <a16:creationId xmlns:a16="http://schemas.microsoft.com/office/drawing/2014/main" id="{7E3D8D82-A493-8F8B-B50E-D2BA5011E937}"/>
              </a:ext>
            </a:extLst>
          </p:cNvPr>
          <p:cNvSpPr txBox="1">
            <a:spLocks/>
          </p:cNvSpPr>
          <p:nvPr/>
        </p:nvSpPr>
        <p:spPr>
          <a:xfrm>
            <a:off x="4309317" y="241185"/>
            <a:ext cx="96049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* 4</a:t>
            </a:r>
          </a:p>
        </p:txBody>
      </p:sp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3865841" y="241184"/>
            <a:ext cx="703629" cy="99417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469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6846C-C847-5706-63D7-808ED5E9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7469C-E1FD-48A3-BC3E-DC3A9C6B9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 </a:t>
            </a: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 </a:t>
            </a: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 </a:t>
            </a: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 </a:t>
            </a: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0E6F3-5C48-6DAF-8A0E-A11C84703993}"/>
              </a:ext>
            </a:extLst>
          </p:cNvPr>
          <p:cNvCxnSpPr>
            <a:cxnSpLocks/>
          </p:cNvCxnSpPr>
          <p:nvPr/>
        </p:nvCxnSpPr>
        <p:spPr>
          <a:xfrm>
            <a:off x="431457" y="1171160"/>
            <a:ext cx="0" cy="2329043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B6F2-3DB0-7857-D451-F1F923F9FFE0}"/>
              </a:ext>
            </a:extLst>
          </p:cNvPr>
          <p:cNvCxnSpPr>
            <a:cxnSpLocks/>
          </p:cNvCxnSpPr>
          <p:nvPr/>
        </p:nvCxnSpPr>
        <p:spPr>
          <a:xfrm>
            <a:off x="760968" y="1490871"/>
            <a:ext cx="0" cy="400879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FC35D3-10D0-F149-A899-8A1CEA0814E2}"/>
              </a:ext>
            </a:extLst>
          </p:cNvPr>
          <p:cNvCxnSpPr>
            <a:cxnSpLocks/>
          </p:cNvCxnSpPr>
          <p:nvPr/>
        </p:nvCxnSpPr>
        <p:spPr>
          <a:xfrm>
            <a:off x="764282" y="2120347"/>
            <a:ext cx="0" cy="1040296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E04BF-80FE-4A56-40F1-3AD3849923B4}"/>
              </a:ext>
            </a:extLst>
          </p:cNvPr>
          <p:cNvCxnSpPr>
            <a:cxnSpLocks/>
          </p:cNvCxnSpPr>
          <p:nvPr/>
        </p:nvCxnSpPr>
        <p:spPr>
          <a:xfrm>
            <a:off x="1104057" y="2465885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A1B6-6C62-53BC-3203-A91BE2AD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EE931-C838-1FC7-3AA2-9A84598D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E2467-1F6B-6C68-2EAF-6725C1BD4A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generally speaking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you want your curly braces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to look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something like this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7F3CD8-46BA-AC28-AB27-1DBD25A1B536}"/>
              </a:ext>
            </a:extLst>
          </p:cNvPr>
          <p:cNvCxnSpPr>
            <a:cxnSpLocks/>
          </p:cNvCxnSpPr>
          <p:nvPr/>
        </p:nvCxnSpPr>
        <p:spPr>
          <a:xfrm>
            <a:off x="423962" y="1470960"/>
            <a:ext cx="0" cy="3325892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7D007-8160-F509-DDC4-BD160E7F15C5}"/>
              </a:ext>
            </a:extLst>
          </p:cNvPr>
          <p:cNvCxnSpPr>
            <a:cxnSpLocks/>
          </p:cNvCxnSpPr>
          <p:nvPr/>
        </p:nvCxnSpPr>
        <p:spPr>
          <a:xfrm>
            <a:off x="768463" y="2157929"/>
            <a:ext cx="0" cy="307956"/>
          </a:xfrm>
          <a:prstGeom prst="line">
            <a:avLst/>
          </a:prstGeom>
          <a:ln w="28575"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F5704-1453-0B42-2125-0820AA9CE017}"/>
              </a:ext>
            </a:extLst>
          </p:cNvPr>
          <p:cNvCxnSpPr>
            <a:cxnSpLocks/>
          </p:cNvCxnSpPr>
          <p:nvPr/>
        </p:nvCxnSpPr>
        <p:spPr>
          <a:xfrm>
            <a:off x="764282" y="3132180"/>
            <a:ext cx="0" cy="1312404"/>
          </a:xfrm>
          <a:prstGeom prst="line">
            <a:avLst/>
          </a:prstGeom>
          <a:ln w="2857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9AFC6C-3FEC-C74C-41CC-4FB52D858C56}"/>
              </a:ext>
            </a:extLst>
          </p:cNvPr>
          <p:cNvCxnSpPr>
            <a:cxnSpLocks/>
          </p:cNvCxnSpPr>
          <p:nvPr/>
        </p:nvCxnSpPr>
        <p:spPr>
          <a:xfrm>
            <a:off x="1111552" y="3770026"/>
            <a:ext cx="0" cy="367256"/>
          </a:xfrm>
          <a:prstGeom prst="line">
            <a:avLst/>
          </a:prstGeom>
          <a:ln w="28575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F946-949B-CACA-8B06-D5A1B8588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E375C-F767-5591-3B79-75B6FC07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}</a:t>
            </a:r>
            <a:endParaRPr lang="en-US" sz="8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9FFC5-B6EF-7CF8-82D6-09DE731E50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 is quite spooky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hard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to read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886" lvl="1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it's hard to tell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where one scope starts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and the next ends </a:t>
            </a:r>
          </a:p>
          <a:p>
            <a:pPr marL="685772" lvl="2" indent="0">
              <a:buNone/>
            </a:pP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	}}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 i have enough braces?</a:t>
            </a:r>
          </a:p>
        </p:txBody>
      </p:sp>
    </p:spTree>
    <p:extLst>
      <p:ext uri="{BB962C8B-B14F-4D97-AF65-F5344CB8AC3E}">
        <p14:creationId xmlns:p14="http://schemas.microsoft.com/office/powerpoint/2010/main" val="420982158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4DED4-A164-B0A3-CEF2-7E660E0F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FB5AE-1664-864C-7F2F-122270A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63B9F-30D8-7D9C-7D4F-3645E87E2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control flow</a:t>
            </a:r>
          </a:p>
          <a:p>
            <a:pPr lvl="1"/>
            <a:r>
              <a:rPr lang="en-US"/>
              <a:t>returning too early (inside for loop)</a:t>
            </a:r>
          </a:p>
          <a:p>
            <a:pPr lvl="1"/>
            <a:r>
              <a:rPr lang="en-US"/>
              <a:t>handling special case too late (after creating array)</a:t>
            </a:r>
          </a:p>
          <a:p>
            <a:pPr lvl="1"/>
            <a:r>
              <a:rPr lang="en-US">
                <a:latin typeface="+mj-lt"/>
              </a:rPr>
              <a:t>if...if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 if</a:t>
            </a:r>
            <a:r>
              <a:rPr lang="en-US"/>
              <a:t>     vs.     </a:t>
            </a:r>
            <a:r>
              <a:rPr lang="en-US">
                <a:latin typeface="+mj-lt"/>
              </a:rPr>
              <a:t>if...else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pPr lvl="1"/>
            <a:r>
              <a:rPr lang="en-US">
                <a:latin typeface="+mj-lt"/>
              </a:rPr>
              <a:t>list[i]</a:t>
            </a:r>
          </a:p>
          <a:p>
            <a:pPr lvl="1"/>
            <a:r>
              <a:rPr lang="en-US">
                <a:latin typeface="+mj-lt"/>
              </a:rPr>
              <a:t>null</a:t>
            </a:r>
          </a:p>
          <a:p>
            <a:pPr lvl="1"/>
            <a:r>
              <a:rPr lang="en-US">
                <a:latin typeface="+mj-lt"/>
              </a:rPr>
              <a:t>boolean 7Found;</a:t>
            </a:r>
          </a:p>
          <a:p>
            <a:pPr lvl="1"/>
            <a:r>
              <a:rPr lang="en-US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504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5AB6-A2B4-EC73-DCE5-C0121825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CCFA3-9092-411D-871E-5643921D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84AA-5544-0640-36F4-FBDE954B1B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/>
              <a:t>pool</a:t>
            </a:r>
          </a:p>
          <a:p>
            <a:pPr lvl="1"/>
            <a:r>
              <a:rPr lang="en-US"/>
              <a:t>single enemy    vs.   multiple enemies</a:t>
            </a:r>
          </a:p>
        </p:txBody>
      </p:sp>
    </p:spTree>
    <p:extLst>
      <p:ext uri="{BB962C8B-B14F-4D97-AF65-F5344CB8AC3E}">
        <p14:creationId xmlns:p14="http://schemas.microsoft.com/office/powerpoint/2010/main" val="226854895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3D0C-7F49-9564-2793-84215B1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209EB-9B89-CDE2-AF74-81B13BF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667168"/>
          </a:xfrm>
        </p:spPr>
        <p:txBody>
          <a:bodyPr/>
          <a:lstStyle/>
          <a:p>
            <a:r>
              <a:rPr lang="en-US"/>
              <a:t>question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BAA5C-E5FF-7D58-F64D-37C0E4CA2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7"/>
            <a:ext cx="8229600" cy="4080271"/>
          </a:xfrm>
        </p:spPr>
        <p:txBody>
          <a:bodyPr/>
          <a:lstStyle/>
          <a:p>
            <a:r>
              <a:rPr lang="en-US"/>
              <a:t>complete understanding of app</a:t>
            </a:r>
          </a:p>
          <a:p>
            <a:pPr lvl="1"/>
            <a:r>
              <a:rPr lang="en-US">
                <a:latin typeface="+mj-lt"/>
              </a:rPr>
              <a:t>buffer</a:t>
            </a:r>
            <a:r>
              <a:rPr lang="en-US"/>
              <a:t> is 8 characters long, but only </a:t>
            </a:r>
            <a:r>
              <a:rPr lang="en-US">
                <a:latin typeface="+mj-lt"/>
              </a:rPr>
              <a:t>length</a:t>
            </a:r>
            <a:r>
              <a:rPr lang="en-US"/>
              <a:t> many characters are drawn</a:t>
            </a:r>
          </a:p>
          <a:p>
            <a:endParaRPr lang="en-US"/>
          </a:p>
          <a:p>
            <a:r>
              <a:rPr lang="en-US"/>
              <a:t>last question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2548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DBF4-C7FF-AFE0-F258-354AF801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14358A-580D-8A55-6A51-9E987074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1573974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9B026-F84F-4BC1-0245-2ABCAB73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7A91B-177A-1B09-B541-0BFCC18E41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distribution is very wide (this is normal)</a:t>
            </a:r>
          </a:p>
          <a:p>
            <a:endParaRPr lang="en-US"/>
          </a:p>
          <a:p>
            <a:r>
              <a:rPr lang="en-US"/>
              <a:t>some grades are low (&lt; ~50)</a:t>
            </a:r>
          </a:p>
          <a:p>
            <a:pPr lvl="1"/>
            <a:r>
              <a:rPr lang="en-US"/>
              <a:t>this does </a:t>
            </a:r>
            <a:r>
              <a:rPr lang="en-US" b="1"/>
              <a:t>not</a:t>
            </a:r>
            <a:r>
              <a:rPr lang="en-US"/>
              <a:t> mean you will fail the coure</a:t>
            </a:r>
          </a:p>
          <a:p>
            <a:pPr marL="342886" lvl="1" indent="0" algn="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if you do all the homework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and the exams just aren't working for you,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you will pass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CS136"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– James Bern, Fri Nov 1</a:t>
            </a:r>
            <a:endParaRPr lang="en-US"/>
          </a:p>
          <a:p>
            <a:r>
              <a:rPr lang="en-US"/>
              <a:t>my comments are very sparse</a:t>
            </a:r>
          </a:p>
          <a:p>
            <a:pPr lvl="1"/>
            <a:r>
              <a:rPr lang="en-US"/>
              <a:t>if you don't know why you lost points,</a:t>
            </a:r>
            <a:br>
              <a:rPr lang="en-US"/>
            </a:br>
            <a:r>
              <a:rPr lang="en-US"/>
              <a:t>or you think i may have made a mistake</a:t>
            </a:r>
            <a:br>
              <a:rPr lang="en-US"/>
            </a:br>
            <a:r>
              <a:rPr lang="en-US" b="1"/>
              <a:t>please ask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6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04715"/>
                  </p:ext>
                </p:extLst>
              </p:nvPr>
            </p:nvGraphicFramePr>
            <p:xfrm>
              <a:off x="893631" y="260534"/>
              <a:ext cx="7243761" cy="46956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1599C0D7-3A4B-AB42-A47A-C5E616337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631" y="260534"/>
                <a:ext cx="7243761" cy="469566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00E188-D19A-FA44-8E7C-874C210AFCE4}"/>
              </a:ext>
            </a:extLst>
          </p:cNvPr>
          <p:cNvSpPr txBox="1"/>
          <p:nvPr/>
        </p:nvSpPr>
        <p:spPr>
          <a:xfrm>
            <a:off x="782046" y="655983"/>
            <a:ext cx="37899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mean:</a:t>
            </a:r>
            <a:r>
              <a:rPr lang="en-US" sz="2400"/>
              <a:t> 86.4</a:t>
            </a:r>
          </a:p>
          <a:p>
            <a:pPr algn="r"/>
            <a:r>
              <a:rPr lang="en-US" sz="2400" b="1"/>
              <a:t>standard deviation:</a:t>
            </a:r>
            <a:r>
              <a:rPr lang="en-US" sz="2400"/>
              <a:t> 15.9</a:t>
            </a:r>
          </a:p>
        </p:txBody>
      </p:sp>
    </p:spTree>
    <p:extLst>
      <p:ext uri="{BB962C8B-B14F-4D97-AF65-F5344CB8AC3E}">
        <p14:creationId xmlns:p14="http://schemas.microsoft.com/office/powerpoint/2010/main" val="34444696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8FC9-2F2D-4BB4-6C95-E79F1AA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0C83A-77F5-2059-243F-D630C43D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</a:t>
            </a:r>
          </a:p>
        </p:txBody>
      </p:sp>
    </p:spTree>
    <p:extLst>
      <p:ext uri="{BB962C8B-B14F-4D97-AF65-F5344CB8AC3E}">
        <p14:creationId xmlns:p14="http://schemas.microsoft.com/office/powerpoint/2010/main" val="116911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07A-E214-C6AF-C39E-85749ADCD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41300"/>
            <a:ext cx="7886700" cy="99377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20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F2E637-B609-E8D1-A843-E94F694F76FD}"/>
              </a:ext>
            </a:extLst>
          </p:cNvPr>
          <p:cNvSpPr/>
          <p:nvPr/>
        </p:nvSpPr>
        <p:spPr>
          <a:xfrm>
            <a:off x="4237092" y="1452898"/>
            <a:ext cx="669816" cy="669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3000">
                <a:solidFill>
                  <a:sysClr val="windowText" lastClr="000000"/>
                </a:solidFill>
                <a:latin typeface="Segoe UI Emoj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1765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B69A-2319-B0FB-FE45-3F32C8E9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/>
              <a:t>directed graphs</a:t>
            </a:r>
          </a:p>
        </p:txBody>
      </p:sp>
    </p:spTree>
    <p:extLst>
      <p:ext uri="{BB962C8B-B14F-4D97-AF65-F5344CB8AC3E}">
        <p14:creationId xmlns:p14="http://schemas.microsoft.com/office/powerpoint/2010/main" val="389332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112169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257829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                    )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45B3C87-E549-2742-F83C-3B79E252EA8F}"/>
              </a:ext>
            </a:extLst>
          </p:cNvPr>
          <p:cNvSpPr txBox="1">
            <a:spLocks/>
          </p:cNvSpPr>
          <p:nvPr/>
        </p:nvSpPr>
        <p:spPr>
          <a:xfrm>
            <a:off x="4237092" y="241184"/>
            <a:ext cx="268605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(false ||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||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D4E3AD-EC69-54FD-9CB5-93BBABA00CDE}"/>
              </a:ext>
            </a:extLst>
          </p:cNvPr>
          <p:cNvCxnSpPr>
            <a:cxnSpLocks/>
            <a:stCxn id="27" idx="3"/>
            <a:endCxn id="39" idx="0"/>
          </p:cNvCxnSpPr>
          <p:nvPr/>
        </p:nvCxnSpPr>
        <p:spPr>
          <a:xfrm flipH="1">
            <a:off x="4379384" y="3740867"/>
            <a:ext cx="341538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FB58D6-0B28-12B2-9E69-8F609B92FA55}"/>
              </a:ext>
            </a:extLst>
          </p:cNvPr>
          <p:cNvCxnSpPr>
            <a:cxnSpLocks/>
            <a:stCxn id="27" idx="5"/>
            <a:endCxn id="40" idx="0"/>
          </p:cNvCxnSpPr>
          <p:nvPr/>
        </p:nvCxnSpPr>
        <p:spPr>
          <a:xfrm>
            <a:off x="5137678" y="3740867"/>
            <a:ext cx="334157" cy="548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2D6B525-542C-9BF5-F77D-00868E593BC7}"/>
              </a:ext>
            </a:extLst>
          </p:cNvPr>
          <p:cNvSpPr/>
          <p:nvPr/>
        </p:nvSpPr>
        <p:spPr>
          <a:xfrm>
            <a:off x="408469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AB4789-4B5C-4FF2-1349-9FFF981D6D46}"/>
              </a:ext>
            </a:extLst>
          </p:cNvPr>
          <p:cNvSpPr/>
          <p:nvPr/>
        </p:nvSpPr>
        <p:spPr>
          <a:xfrm>
            <a:off x="5177143" y="428919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6972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15" grpId="0" animBg="1"/>
      <p:bldP spid="12" grpId="0" animBg="1"/>
      <p:bldP spid="23" grpId="0" animBg="1"/>
      <p:bldP spid="27" grpId="0" animBg="1"/>
      <p:bldP spid="21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821280" y="241184"/>
            <a:ext cx="4953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C5015D1-8BE9-47D9-A793-DC6436451409}"/>
              </a:ext>
            </a:extLst>
          </p:cNvPr>
          <p:cNvSpPr txBox="1">
            <a:spLocks/>
          </p:cNvSpPr>
          <p:nvPr/>
        </p:nvSpPr>
        <p:spPr>
          <a:xfrm>
            <a:off x="2976284" y="241184"/>
            <a:ext cx="4991100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algn="l" defTabSz="685800"/>
            <a:r>
              <a:rPr lang="en-US" sz="3600">
                <a:solidFill>
                  <a:prstClr val="black"/>
                </a:solidFill>
              </a:rPr>
              <a:t>(true &amp;&amp; true)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19E1D-3ED6-E579-E16A-60BDE518B9D7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 flipH="1">
            <a:off x="3836849" y="2756371"/>
            <a:ext cx="381005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E19F-4B56-5804-74E0-AFD0C01287EE}"/>
              </a:ext>
            </a:extLst>
          </p:cNvPr>
          <p:cNvCxnSpPr>
            <a:cxnSpLocks/>
            <a:stCxn id="12" idx="5"/>
            <a:endCxn id="27" idx="0"/>
          </p:cNvCxnSpPr>
          <p:nvPr/>
        </p:nvCxnSpPr>
        <p:spPr>
          <a:xfrm>
            <a:off x="4634609" y="2756371"/>
            <a:ext cx="294691" cy="481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>
                <a:solidFill>
                  <a:sysClr val="windowText" lastClr="000000"/>
                </a:solidFill>
                <a:latin typeface="Segoe UI Emoji"/>
              </a:rPr>
              <a:t>&amp;&amp;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62F06D-023B-3F58-7208-9E51BD959FDB}"/>
              </a:ext>
            </a:extLst>
          </p:cNvPr>
          <p:cNvSpPr/>
          <p:nvPr/>
        </p:nvSpPr>
        <p:spPr>
          <a:xfrm>
            <a:off x="354215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6CCE00-771C-7D1E-E369-5C565D9FF564}"/>
              </a:ext>
            </a:extLst>
          </p:cNvPr>
          <p:cNvSpPr/>
          <p:nvPr/>
        </p:nvSpPr>
        <p:spPr>
          <a:xfrm>
            <a:off x="4634609" y="3237798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94072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9065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!true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CDB2C2-58D6-5049-E55C-E461AFFE82C6}"/>
              </a:ext>
            </a:extLst>
          </p:cNvPr>
          <p:cNvSpPr/>
          <p:nvPr/>
        </p:nvSpPr>
        <p:spPr>
          <a:xfrm>
            <a:off x="4131541" y="2253301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true</a:t>
            </a:r>
            <a:endParaRPr lang="en-US" sz="2700">
              <a:solidFill>
                <a:sysClr val="windowText" lastClr="000000"/>
              </a:solidFill>
              <a:latin typeface="Segoe UI Emoj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B91459-4876-2972-647D-1B9673B20588}"/>
              </a:ext>
            </a:extLst>
          </p:cNvPr>
          <p:cNvCxnSpPr>
            <a:cxnSpLocks/>
            <a:stCxn id="21" idx="4"/>
            <a:endCxn id="12" idx="0"/>
          </p:cNvCxnSpPr>
          <p:nvPr/>
        </p:nvCxnSpPr>
        <p:spPr>
          <a:xfrm>
            <a:off x="4419600" y="1824738"/>
            <a:ext cx="6632" cy="428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2400">
                <a:solidFill>
                  <a:sysClr val="windowText" lastClr="000000"/>
                </a:solidFill>
                <a:latin typeface="Segoe UI Emoji"/>
              </a:rPr>
              <a:t>!</a:t>
            </a:r>
            <a:endParaRPr lang="en-US" sz="30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841998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id="{5BEE2065-C8B5-BF0C-D5B3-36DE148E8B56}"/>
              </a:ext>
            </a:extLst>
          </p:cNvPr>
          <p:cNvSpPr txBox="1">
            <a:spLocks/>
          </p:cNvSpPr>
          <p:nvPr/>
        </p:nvSpPr>
        <p:spPr>
          <a:xfrm>
            <a:off x="2572433" y="241184"/>
            <a:ext cx="3694332" cy="99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j-cs"/>
              </a:defRPr>
            </a:lvl1pPr>
          </a:lstStyle>
          <a:p>
            <a:pPr defTabSz="685800"/>
            <a:r>
              <a:rPr lang="en-US" sz="3600">
                <a:solidFill>
                  <a:prstClr val="black"/>
                </a:solidFill>
              </a:rPr>
              <a:t>false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55ACE-D1E5-48DF-8046-4503C198B657}"/>
              </a:ext>
            </a:extLst>
          </p:cNvPr>
          <p:cNvSpPr/>
          <p:nvPr/>
        </p:nvSpPr>
        <p:spPr>
          <a:xfrm>
            <a:off x="4124909" y="1235356"/>
            <a:ext cx="589382" cy="5893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500">
                <a:solidFill>
                  <a:sysClr val="windowText" lastClr="000000"/>
                </a:solidFill>
                <a:latin typeface="Segoe UI Emoji"/>
              </a:rPr>
              <a:t>false</a:t>
            </a:r>
            <a:endParaRPr lang="en-US" sz="2100">
              <a:solidFill>
                <a:sysClr val="windowText" lastClr="000000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67915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8F32B-9C9D-DD14-3791-E0FD247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2971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6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Family Tree Templates | Online Family Tree Maker • FamilySearch">
            <a:extLst>
              <a:ext uri="{FF2B5EF4-FFF2-40B4-BE49-F238E27FC236}">
                <a16:creationId xmlns:a16="http://schemas.microsoft.com/office/drawing/2014/main" id="{1CDD9EA9-E037-8A6C-814C-5C6EA9F2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6505" y="1"/>
            <a:ext cx="6647495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595C3-FED2-95DC-F900-BEA79F7852F6}"/>
              </a:ext>
            </a:extLst>
          </p:cNvPr>
          <p:cNvSpPr txBox="1"/>
          <p:nvPr/>
        </p:nvSpPr>
        <p:spPr>
          <a:xfrm>
            <a:off x="5177315" y="647459"/>
            <a:ext cx="128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err="1">
                <a:solidFill>
                  <a:srgbClr val="0000FF"/>
                </a:solidFill>
                <a:latin typeface="Comic Sans MS" panose="030F0702030302020204" pitchFamily="66" charset="0"/>
              </a:rPr>
              <a:t>jim</a:t>
            </a:r>
            <a:endParaRPr lang="en-US" sz="24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C5E4-1EB0-AB97-5997-20D554C69A50}"/>
              </a:ext>
            </a:extLst>
          </p:cNvPr>
          <p:cNvSpPr txBox="1"/>
          <p:nvPr/>
        </p:nvSpPr>
        <p:spPr>
          <a:xfrm>
            <a:off x="4246487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mom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51019-78A2-4124-4194-DCC085E6715C}"/>
              </a:ext>
            </a:extLst>
          </p:cNvPr>
          <p:cNvSpPr txBox="1"/>
          <p:nvPr/>
        </p:nvSpPr>
        <p:spPr>
          <a:xfrm>
            <a:off x="6127195" y="163824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</a:rPr>
              <a:t> dad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048AD-FF51-8EA8-870A-F1ADD3620A33}"/>
              </a:ext>
            </a:extLst>
          </p:cNvPr>
          <p:cNvSpPr txBox="1"/>
          <p:nvPr/>
        </p:nvSpPr>
        <p:spPr>
          <a:xfrm>
            <a:off x="4167666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mom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0B88B-4475-058C-B396-82B7D558BDCD}"/>
              </a:ext>
            </a:extLst>
          </p:cNvPr>
          <p:cNvSpPr txBox="1"/>
          <p:nvPr/>
        </p:nvSpPr>
        <p:spPr>
          <a:xfrm>
            <a:off x="4879899" y="2581274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mom's 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D7BBA-29F4-E873-EE42-ED0CEBFACC47}"/>
              </a:ext>
            </a:extLst>
          </p:cNvPr>
          <p:cNvSpPr txBox="1"/>
          <p:nvPr/>
        </p:nvSpPr>
        <p:spPr>
          <a:xfrm>
            <a:off x="6059448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9B1A-74D1-4D26-28D3-D625869F6015}"/>
              </a:ext>
            </a:extLst>
          </p:cNvPr>
          <p:cNvSpPr txBox="1"/>
          <p:nvPr/>
        </p:nvSpPr>
        <p:spPr>
          <a:xfrm>
            <a:off x="6770133" y="2588096"/>
            <a:ext cx="75033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788" err="1">
                <a:solidFill>
                  <a:srgbClr val="0000FF"/>
                </a:solidFill>
                <a:latin typeface="Comic Sans MS" panose="030F0702030302020204" pitchFamily="66" charset="0"/>
              </a:rPr>
              <a:t>jim's</a:t>
            </a:r>
            <a:b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sz="788">
                <a:solidFill>
                  <a:srgbClr val="0000FF"/>
                </a:solidFill>
                <a:latin typeface="Comic Sans MS" panose="030F0702030302020204" pitchFamily="66" charset="0"/>
              </a:rPr>
              <a:t>dad's 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8B4FB-9A12-E242-E600-772AA1E9A643}"/>
              </a:ext>
            </a:extLst>
          </p:cNvPr>
          <p:cNvSpPr txBox="1"/>
          <p:nvPr/>
        </p:nvSpPr>
        <p:spPr>
          <a:xfrm>
            <a:off x="190702" y="278126"/>
            <a:ext cx="3646208" cy="1200329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r" defTabSz="685800"/>
            <a:r>
              <a:rPr lang="en-US" sz="2400" b="1">
                <a:solidFill>
                  <a:srgbClr val="FFC000"/>
                </a:solidFill>
                <a:latin typeface="Segoe UI Emoji"/>
              </a:rPr>
              <a:t>careful: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these nodes are</a:t>
            </a:r>
          </a:p>
          <a:p>
            <a:pPr algn="r" defTabSz="685800"/>
            <a:r>
              <a:rPr lang="en-US" sz="2400">
                <a:solidFill>
                  <a:srgbClr val="FFC000"/>
                </a:solidFill>
                <a:latin typeface="Segoe UI Emoji"/>
              </a:rPr>
              <a:t>the </a:t>
            </a:r>
            <a:r>
              <a:rPr lang="en-US" sz="2400" u="sng">
                <a:solidFill>
                  <a:srgbClr val="FFC000"/>
                </a:solidFill>
                <a:latin typeface="Segoe UI Emoji"/>
              </a:rPr>
              <a:t>children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of</a:t>
            </a:r>
          </a:p>
          <a:p>
            <a:pPr algn="r" defTabSz="685800"/>
            <a:r>
              <a:rPr lang="en-US" sz="1200">
                <a:solidFill>
                  <a:srgbClr val="FFC000"/>
                </a:solidFill>
                <a:latin typeface="Segoe UI Emoji"/>
              </a:rPr>
              <a:t>the node with value</a:t>
            </a:r>
            <a:r>
              <a:rPr lang="en-US" sz="2400">
                <a:solidFill>
                  <a:srgbClr val="FFC000"/>
                </a:solidFill>
                <a:latin typeface="Segoe UI Emoji"/>
              </a:rPr>
              <a:t> </a:t>
            </a:r>
            <a:r>
              <a:rPr lang="en-US" sz="2400" err="1">
                <a:solidFill>
                  <a:srgbClr val="FFC000"/>
                </a:solidFill>
                <a:latin typeface="Comic Sans MS" panose="030F0702030302020204" pitchFamily="66" charset="0"/>
              </a:rPr>
              <a:t>jim</a:t>
            </a:r>
            <a:endParaRPr lang="en-US" sz="2400" u="sng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5A909B-C56B-6FA1-C0C3-0E43B9316B14}"/>
              </a:ext>
            </a:extLst>
          </p:cNvPr>
          <p:cNvSpPr/>
          <p:nvPr/>
        </p:nvSpPr>
        <p:spPr>
          <a:xfrm>
            <a:off x="3933825" y="1342529"/>
            <a:ext cx="3819525" cy="99483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22337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CEB-DCCA-4DF8-07B3-3FD757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/>
              <a:t>note:</a:t>
            </a:r>
            <a:br>
              <a:rPr lang="en-US" sz="3200" b="1"/>
            </a:br>
            <a:r>
              <a:rPr lang="en-US" sz="3200"/>
              <a:t>family trees considered deeply confusing;</a:t>
            </a:r>
            <a:br>
              <a:rPr lang="en-US" sz="3200"/>
            </a:br>
            <a:r>
              <a:rPr lang="en-US" sz="3200"/>
              <a:t>let us never talk of them again</a:t>
            </a:r>
            <a:br>
              <a:rPr lang="en-US" sz="3200"/>
            </a:br>
            <a:r>
              <a:rPr lang="en-US" sz="3200"/>
              <a:t>🙅</a:t>
            </a:r>
          </a:p>
        </p:txBody>
      </p:sp>
    </p:spTree>
    <p:extLst>
      <p:ext uri="{BB962C8B-B14F-4D97-AF65-F5344CB8AC3E}">
        <p14:creationId xmlns:p14="http://schemas.microsoft.com/office/powerpoint/2010/main" val="17635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Size Free | JAM Software">
            <a:extLst>
              <a:ext uri="{FF2B5EF4-FFF2-40B4-BE49-F238E27FC236}">
                <a16:creationId xmlns:a16="http://schemas.microsoft.com/office/drawing/2014/main" id="{7AAC5DE8-8100-B968-B7F1-5985266B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5255B-79C3-4AEB-5E7E-8EDF0F4ED741}"/>
              </a:ext>
            </a:extLst>
          </p:cNvPr>
          <p:cNvSpPr txBox="1"/>
          <p:nvPr/>
        </p:nvSpPr>
        <p:spPr>
          <a:xfrm>
            <a:off x="5514975" y="4515364"/>
            <a:ext cx="3353990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System  (</a:t>
            </a:r>
            <a:r>
              <a:rPr lang="en-US" sz="135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TreeSize</a:t>
            </a: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Free)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https://www.jam-software.com/treesize_free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48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erarchy">
            <a:extLst>
              <a:ext uri="{FF2B5EF4-FFF2-40B4-BE49-F238E27FC236}">
                <a16:creationId xmlns:a16="http://schemas.microsoft.com/office/drawing/2014/main" id="{2DDC7A0E-D056-BBDA-0240-E006331A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956"/>
            <a:ext cx="9144000" cy="5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55E72-8B87-ED15-D5C4-230A361D7C41}"/>
              </a:ext>
            </a:extLst>
          </p:cNvPr>
          <p:cNvSpPr txBox="1"/>
          <p:nvPr/>
        </p:nvSpPr>
        <p:spPr>
          <a:xfrm>
            <a:off x="5067300" y="4515364"/>
            <a:ext cx="3801665" cy="5078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>
              <a:tabLst>
                <a:tab pos="1828800" algn="l"/>
              </a:tabLst>
            </a:pPr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Hierarchy (Blender)</a:t>
            </a:r>
          </a:p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https://15466.courses.cs.cmu.edu/lesson/hierarchy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3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0C43D-44D0-D943-76E1-A924F8C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quick note: </a:t>
            </a:r>
            <a:r>
              <a:rPr lang="en-US"/>
              <a:t>Math vs. CS</a:t>
            </a:r>
          </a:p>
        </p:txBody>
      </p:sp>
    </p:spTree>
    <p:extLst>
      <p:ext uri="{BB962C8B-B14F-4D97-AF65-F5344CB8AC3E}">
        <p14:creationId xmlns:p14="http://schemas.microsoft.com/office/powerpoint/2010/main" val="388431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04A6A74-BB9C-8EA5-D503-453DD7D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36" y="385763"/>
            <a:ext cx="4764881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20F486C-3A51-5D3D-B26B-64909541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029" y="1189435"/>
            <a:ext cx="3378994" cy="27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9E90-5C8E-480B-AA26-A0D5BBDC990F}"/>
              </a:ext>
            </a:extLst>
          </p:cNvPr>
          <p:cNvSpPr txBox="1"/>
          <p:nvPr/>
        </p:nvSpPr>
        <p:spPr>
          <a:xfrm>
            <a:off x="2887265" y="4307614"/>
            <a:ext cx="5981700" cy="715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defTabSz="685800"/>
            <a:r>
              <a:rPr lang="en-US" sz="1350">
                <a:solidFill>
                  <a:prstClr val="black"/>
                </a:solidFill>
                <a:latin typeface="Times New Roman" panose="02020603050405020304" pitchFamily="18" charset="0"/>
              </a:rPr>
              <a:t>Rapidly Exploring Random Trees (RRTs)</a:t>
            </a:r>
            <a:endParaRPr lang="en-US" sz="1350">
              <a:solidFill>
                <a:prstClr val="black"/>
              </a:solidFill>
              <a:latin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 defTabSz="685800"/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Randomized </a:t>
            </a:r>
            <a:r>
              <a:rPr lang="en-US" sz="1350" err="1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Kinodynamic</a:t>
            </a:r>
            <a:r>
              <a:rPr lang="en-US" sz="1350">
                <a:solidFill>
                  <a:srgbClr val="0563C1"/>
                </a:solidFill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Planning </a:t>
            </a:r>
            <a:r>
              <a:rPr lang="en-US" sz="1350">
                <a:solidFill>
                  <a:srgbClr val="000000"/>
                </a:solidFill>
                <a:latin typeface="Times New Roman" panose="02020603050405020304" pitchFamily="18" charset="0"/>
              </a:rPr>
              <a:t>by Steven M. LaValle and James J. Kuffner, Jr., International Journal of Robotics Research, 20(5):378--400, May 2001</a:t>
            </a:r>
            <a:endParaRPr lang="en-US" sz="1350">
              <a:solidFill>
                <a:prstClr val="white"/>
              </a:solidFill>
              <a:latin typeface="Segoe UI Emoji"/>
            </a:endParaRPr>
          </a:p>
        </p:txBody>
      </p:sp>
    </p:spTree>
    <p:extLst>
      <p:ext uri="{BB962C8B-B14F-4D97-AF65-F5344CB8AC3E}">
        <p14:creationId xmlns:p14="http://schemas.microsoft.com/office/powerpoint/2010/main" val="3132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537C-AECF-4A44-881A-35E47557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2A0B-8118-A0FD-CE3D-833BB61A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Hierplane (Mark)</a:t>
            </a:r>
          </a:p>
        </p:txBody>
      </p:sp>
    </p:spTree>
    <p:extLst>
      <p:ext uri="{BB962C8B-B14F-4D97-AF65-F5344CB8AC3E}">
        <p14:creationId xmlns:p14="http://schemas.microsoft.com/office/powerpoint/2010/main" val="294384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75B-778A-B29E-5B09-384A150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[homework preview]</a:t>
            </a:r>
          </a:p>
        </p:txBody>
      </p:sp>
    </p:spTree>
    <p:extLst>
      <p:ext uri="{BB962C8B-B14F-4D97-AF65-F5344CB8AC3E}">
        <p14:creationId xmlns:p14="http://schemas.microsoft.com/office/powerpoint/2010/main" val="66324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8C30D-B76C-B0A4-F37D-BA42B584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ways to implement trees</a:t>
            </a:r>
          </a:p>
        </p:txBody>
      </p:sp>
    </p:spTree>
    <p:extLst>
      <p:ext uri="{BB962C8B-B14F-4D97-AF65-F5344CB8AC3E}">
        <p14:creationId xmlns:p14="http://schemas.microsoft.com/office/powerpoint/2010/main" val="274841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EAD59-E454-058F-1656-6062D8DA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ArrayList&lt;Node&gt; children;</a:t>
            </a:r>
            <a:br>
              <a:rPr lang="en-US"/>
            </a:br>
            <a:br>
              <a:rPr lang="en-US"/>
            </a:br>
            <a:r>
              <a:rPr lang="en-US"/>
              <a:t>Node leftChild;</a:t>
            </a:r>
            <a:br>
              <a:rPr lang="en-US"/>
            </a:br>
            <a:r>
              <a:rPr lang="en-US"/>
              <a:t>Node rightChild;</a:t>
            </a:r>
            <a:br>
              <a:rPr lang="en-US"/>
            </a:br>
            <a:br>
              <a:rPr lang="en-US"/>
            </a:br>
            <a:r>
              <a:rPr lang="en-US"/>
              <a:t>Node[] children;</a:t>
            </a:r>
          </a:p>
        </p:txBody>
      </p:sp>
    </p:spTree>
    <p:extLst>
      <p:ext uri="{BB962C8B-B14F-4D97-AF65-F5344CB8AC3E}">
        <p14:creationId xmlns:p14="http://schemas.microsoft.com/office/powerpoint/2010/main" val="4119703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A833-7325-577A-F379-B54BA181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548BBAD-CDC1-45D5-9869-C5EA2021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alphaModFix amt="5000"/>
          </a:blip>
          <a:srcRect l="30110" t="15667" r="32841" b="28067"/>
          <a:stretch/>
        </p:blipFill>
        <p:spPr>
          <a:xfrm>
            <a:off x="6686544" y="-120724"/>
            <a:ext cx="2329119" cy="2894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9D01-8D3B-77AE-19F0-F6CEEF78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3543" t="15667" r="32034" b="28067"/>
          <a:stretch/>
        </p:blipFill>
        <p:spPr>
          <a:xfrm rot="10800000">
            <a:off x="6806669" y="2298657"/>
            <a:ext cx="2164024" cy="289401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80F3D6-1EBB-52F5-9A1C-EF9DA006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916"/>
            <a:ext cx="8229600" cy="1893924"/>
          </a:xfrm>
        </p:spPr>
        <p:txBody>
          <a:bodyPr/>
          <a:lstStyle/>
          <a:p>
            <a:r>
              <a:rPr lang="en-US" sz="8800">
                <a:solidFill>
                  <a:schemeClr val="accent4">
                    <a:lumMod val="50000"/>
                  </a:schemeClr>
                </a:solidFill>
              </a:rPr>
              <a:t>Week09b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C8738-729E-8DB3-A92F-FAC7CFA80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1876289"/>
            <a:ext cx="2678337" cy="289401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for-each loop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tree terminology</a:t>
            </a:r>
          </a:p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terrific tree traversal tutorial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BBCBF-CF67-9EB1-4280-575523AB8C61}"/>
              </a:ext>
            </a:extLst>
          </p:cNvPr>
          <p:cNvSpPr txBox="1"/>
          <p:nvPr/>
        </p:nvSpPr>
        <p:spPr>
          <a:xfrm>
            <a:off x="457201" y="225235"/>
            <a:ext cx="484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✨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Laptop Wednesday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!</a:t>
            </a:r>
            <a:r>
              <a:rPr lang="en-US" sz="2400">
                <a:solidFill>
                  <a:schemeClr val="accent4">
                    <a:lumMod val="75000"/>
                  </a:schemeClr>
                </a:solidFill>
                <a:ea typeface="Segoe UI Emoji" panose="020B0502040204020203" pitchFamily="34" charset="0"/>
              </a:rPr>
              <a:t> 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33899-3F88-C310-25F6-873CF8E55CF7}"/>
              </a:ext>
            </a:extLst>
          </p:cNvPr>
          <p:cNvSpPr txBox="1"/>
          <p:nvPr/>
        </p:nvSpPr>
        <p:spPr>
          <a:xfrm>
            <a:off x="457200" y="3704810"/>
            <a:ext cx="2944367" cy="12926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50000"/>
                  </a:schemeClr>
                </a:solidFill>
                <a:cs typeface="Consolas" panose="020B0609020204030204" pitchFamily="49" charset="0"/>
              </a:rPr>
              <a:t>WARMUP</a:t>
            </a:r>
            <a:endParaRPr lang="en-US" b="1">
              <a:solidFill>
                <a:schemeClr val="accent4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depth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breadth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what does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first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mean?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6F21FAC-B154-18BC-106B-EE63F246FE93}"/>
              </a:ext>
            </a:extLst>
          </p:cNvPr>
          <p:cNvSpPr txBox="1">
            <a:spLocks/>
          </p:cNvSpPr>
          <p:nvPr/>
        </p:nvSpPr>
        <p:spPr>
          <a:xfrm>
            <a:off x="7037230" y="1488240"/>
            <a:ext cx="1861073" cy="388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86" rtl="0" eaLnBrk="1" latinLnBrk="0" hangingPunct="1">
              <a:spcBef>
                <a:spcPct val="0"/>
              </a:spcBef>
              <a:buNone/>
              <a:defRPr sz="11500" kern="1200">
                <a:solidFill>
                  <a:schemeClr val="tx1"/>
                </a:solidFill>
                <a:latin typeface="+mn-lt"/>
                <a:ea typeface="Segoe UI Emoji" panose="020B0502040204020203" pitchFamily="34" charset="0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[record lecture]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2132B-5FD5-DCB2-8C0A-551EB71E90D2}"/>
              </a:ext>
            </a:extLst>
          </p:cNvPr>
          <p:cNvSpPr txBox="1"/>
          <p:nvPr/>
        </p:nvSpPr>
        <p:spPr>
          <a:xfrm rot="10800000">
            <a:off x="6919871" y="3096842"/>
            <a:ext cx="2095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  <a:p>
            <a:pPr algn="ctr"/>
            <a:r>
              <a:rPr lang="en-US" sz="3600">
                <a:latin typeface="Segoe UI Emoji" panose="020B0502040204020203" pitchFamily="34" charset="0"/>
                <a:ea typeface="Segoe UI Emoji" panose="020B0502040204020203" pitchFamily="34" charset="0"/>
              </a:rPr>
              <a:t>🦜🦜🦜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F456D-6FD1-C61B-1EA6-A3967E3D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65" y="2591784"/>
            <a:ext cx="2833145" cy="2405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D1762-5DED-0976-D2EB-6450C4F2B84A}"/>
              </a:ext>
            </a:extLst>
          </p:cNvPr>
          <p:cNvSpPr txBox="1"/>
          <p:nvPr/>
        </p:nvSpPr>
        <p:spPr>
          <a:xfrm>
            <a:off x="3762565" y="1876289"/>
            <a:ext cx="283314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cs typeface="Consolas" panose="020B0609020204030204" pitchFamily="49" charset="0"/>
              </a:rPr>
              <a:t>BONUS WARMUP</a:t>
            </a:r>
            <a:endParaRPr lang="en-US" sz="1400" b="1">
              <a:solidFill>
                <a:schemeClr val="accent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pPr algn="ctr"/>
            <a:r>
              <a:rPr lang="en-US" sz="140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evaluate this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4578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3A60-5E9A-5B94-DFD7-D0E3BBB4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28CBA-316E-BB09-9C9A-05B896EC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[address the election]</a:t>
            </a:r>
          </a:p>
        </p:txBody>
      </p:sp>
    </p:spTree>
    <p:extLst>
      <p:ext uri="{BB962C8B-B14F-4D97-AF65-F5344CB8AC3E}">
        <p14:creationId xmlns:p14="http://schemas.microsoft.com/office/powerpoint/2010/main" val="41389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CA00C6-5859-BE7A-5DFD-B2532E4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007439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3E-4AAD-A3DF-396E-D4949169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97B11-F6FD-3CD9-A159-80E09FA0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</a:t>
            </a:r>
          </a:p>
        </p:txBody>
      </p:sp>
    </p:spTree>
    <p:extLst>
      <p:ext uri="{BB962C8B-B14F-4D97-AF65-F5344CB8AC3E}">
        <p14:creationId xmlns:p14="http://schemas.microsoft.com/office/powerpoint/2010/main" val="255335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A4E2-72B1-6B32-B982-AF8A919E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A1183-3F88-C0EB-E176-F60417F5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🐍 Python's for loop is a </a:t>
            </a:r>
            <a:r>
              <a:rPr lang="en-US" b="1"/>
              <a:t>for-each loop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8E63B-A325-5048-9BC8-6F18EF1F6DA2}"/>
              </a:ext>
            </a:extLst>
          </p:cNvPr>
          <p:cNvSpPr txBox="1"/>
          <p:nvPr/>
        </p:nvSpPr>
        <p:spPr>
          <a:xfrm>
            <a:off x="457200" y="1169577"/>
            <a:ext cx="8229600" cy="10341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lst = [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True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09B5B6"/>
                </a:solidFill>
                <a:latin typeface="Consolas"/>
                <a:ea typeface="Segoe UI Emoji" panose="020B0502040204020203" pitchFamily="34" charset="0"/>
              </a:rPr>
              <a:t>5.0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, </a:t>
            </a:r>
            <a:r>
              <a:rPr lang="en-US">
                <a:solidFill>
                  <a:srgbClr val="B60E0E"/>
                </a:solidFill>
                <a:latin typeface="Consolas"/>
                <a:ea typeface="Segoe UI Emoji" panose="020B0502040204020203" pitchFamily="34" charset="0"/>
              </a:rPr>
              <a:t>"Hello"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]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element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in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lst: </a:t>
            </a:r>
            <a:r>
              <a:rPr lang="en-US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# for each item in the list...</a:t>
            </a:r>
            <a:endParaRPr lang="en-US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(element)</a:t>
            </a:r>
          </a:p>
        </p:txBody>
      </p:sp>
    </p:spTree>
    <p:extLst>
      <p:ext uri="{BB962C8B-B14F-4D97-AF65-F5344CB8AC3E}">
        <p14:creationId xmlns:p14="http://schemas.microsoft.com/office/powerpoint/2010/main" val="7469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735966-27C7-8E8E-2C32-9EEF7C25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 vs. Math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97D099-0BAA-DB23-1196-621EB3B0D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directed graph </a:t>
            </a:r>
            <a:r>
              <a:rPr lang="en-US"/>
              <a:t>is a data structure</a:t>
            </a:r>
          </a:p>
          <a:p>
            <a:pPr lvl="1"/>
            <a:r>
              <a:rPr lang="en-US"/>
              <a:t>it has </a:t>
            </a:r>
            <a:r>
              <a:rPr lang="en-US" b="1"/>
              <a:t>nodes</a:t>
            </a:r>
            <a:r>
              <a:rPr lang="en-US"/>
              <a:t> that </a:t>
            </a:r>
            <a:r>
              <a:rPr lang="en-US" b="1"/>
              <a:t>refer</a:t>
            </a:r>
            <a:r>
              <a:rPr lang="en-US"/>
              <a:t> to any number of other nodes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b="1"/>
              <a:t>directed graph</a:t>
            </a:r>
            <a:r>
              <a:rPr lang="en-US"/>
              <a:t> G = (V, E) is also a mathematical object</a:t>
            </a:r>
          </a:p>
          <a:p>
            <a:pPr lvl="1"/>
            <a:r>
              <a:rPr lang="en-US"/>
              <a:t>it has </a:t>
            </a:r>
            <a:r>
              <a:rPr lang="en-US" b="1"/>
              <a:t>vertices </a:t>
            </a:r>
            <a:r>
              <a:rPr lang="en-US"/>
              <a:t>(</a:t>
            </a:r>
            <a:r>
              <a:rPr lang="en-US" b="1"/>
              <a:t>nodes</a:t>
            </a:r>
            <a:r>
              <a:rPr lang="en-US"/>
              <a:t>) V</a:t>
            </a:r>
          </a:p>
          <a:p>
            <a:pPr lvl="1"/>
            <a:r>
              <a:rPr lang="en-US"/>
              <a:t>it has </a:t>
            </a:r>
            <a:r>
              <a:rPr lang="en-US" b="1"/>
              <a:t>directed</a:t>
            </a:r>
            <a:r>
              <a:rPr lang="en-US"/>
              <a:t> </a:t>
            </a:r>
            <a:r>
              <a:rPr lang="en-US" b="1"/>
              <a:t>edges</a:t>
            </a:r>
            <a:r>
              <a:rPr lang="en-US"/>
              <a:t> E</a:t>
            </a:r>
          </a:p>
          <a:p>
            <a:pPr lvl="2"/>
            <a:r>
              <a:rPr lang="en-US" b="1"/>
              <a:t>note:</a:t>
            </a:r>
            <a:r>
              <a:rPr lang="en-US"/>
              <a:t> E is a set of 2-tuples</a:t>
            </a:r>
            <a:endParaRPr lang="en-US" b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4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B81B-C1D8-7713-17D4-D50F62E3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CD11F-CA9B-B26C-7624-3660429D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12109-6EF1-AC7E-331F-93EDDA748AAA}"/>
              </a:ext>
            </a:extLst>
          </p:cNvPr>
          <p:cNvSpPr txBox="1"/>
          <p:nvPr/>
        </p:nvSpPr>
        <p:spPr>
          <a:xfrm>
            <a:off x="457200" y="1288847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turretIndex = 0; turretIndex &lt; turrets.length; ++turretIndex)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[turretIndex]; </a:t>
            </a:r>
            <a:endParaRPr lang="en-US" sz="1600">
              <a:solidFill>
                <a:srgbClr val="007B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9518B-34AB-5E46-6A22-E807B5138148}"/>
              </a:ext>
            </a:extLst>
          </p:cNvPr>
          <p:cNvSpPr txBox="1"/>
          <p:nvPr/>
        </p:nvSpPr>
        <p:spPr>
          <a:xfrm>
            <a:off x="457200" y="262970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turrets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for each turret in turrets...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55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59F6-B692-8EA3-71D2-735A610A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D6F06D-35FE-47EB-3666-2787FA4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a </a:t>
            </a:r>
            <a:r>
              <a:rPr lang="en-US" b="1"/>
              <a:t>for-each loop</a:t>
            </a:r>
            <a:r>
              <a:rPr lang="en-US"/>
              <a:t> can be a convenient alternative to a for loop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2F39-7CBB-64E7-D346-B4F5FD5B3B65}"/>
              </a:ext>
            </a:extLst>
          </p:cNvPr>
          <p:cNvSpPr txBox="1"/>
          <p:nvPr/>
        </p:nvSpPr>
        <p:spPr>
          <a:xfrm>
            <a:off x="457200" y="1288847"/>
            <a:ext cx="8229600" cy="185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strokeIndex = 0; strokeIndex &lt; currentFrame.size(); ++strokeIndex)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.get(strokeIndex); 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pointIndex = 0; pointIndex &lt; stroke.size(); ++pointIndex)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.get(pointIndex);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6E29-EBB2-BD5B-5956-4661CB65B304}"/>
              </a:ext>
            </a:extLst>
          </p:cNvPr>
          <p:cNvSpPr txBox="1"/>
          <p:nvPr/>
        </p:nvSpPr>
        <p:spPr>
          <a:xfrm>
            <a:off x="457200" y="3262204"/>
            <a:ext cx="5087073" cy="1341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ArrayList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&lt;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&gt;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currentFrame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4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Vector2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point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400" b="1">
                <a:latin typeface="Consolas"/>
                <a:ea typeface="Segoe UI Emoji" panose="020B0502040204020203" pitchFamily="34" charset="0"/>
              </a:rPr>
              <a:t>stroke</a:t>
            </a:r>
            <a:r>
              <a:rPr lang="en-US" sz="1400">
                <a:latin typeface="Consolas"/>
                <a:ea typeface="Segoe UI Emoji" panose="020B0502040204020203" pitchFamily="34" charset="0"/>
              </a:rPr>
              <a:t>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    </a:t>
            </a:r>
            <a:r>
              <a:rPr lang="en-US" sz="14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    }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400"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81E6-0524-DECD-0D01-2E6D6644C5C2}"/>
              </a:ext>
            </a:extLst>
          </p:cNvPr>
          <p:cNvSpPr txBox="1"/>
          <p:nvPr/>
        </p:nvSpPr>
        <p:spPr>
          <a:xfrm>
            <a:off x="5544273" y="3332992"/>
            <a:ext cx="196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forgive me </a:t>
            </a:r>
            <a:r>
              <a:rPr lang="en-US" b="1">
                <a:latin typeface="Segoe UI Emoji" panose="020B0502040204020203" pitchFamily="34" charset="0"/>
                <a:ea typeface="Segoe UI Emoji" panose="020B0502040204020203" pitchFamily="34" charset="0"/>
              </a:rPr>
              <a:t>🥲</a:t>
            </a:r>
          </a:p>
          <a:p>
            <a:pPr algn="ctr"/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i swear all that indexing built character</a:t>
            </a:r>
          </a:p>
        </p:txBody>
      </p:sp>
    </p:spTree>
    <p:extLst>
      <p:ext uri="{BB962C8B-B14F-4D97-AF65-F5344CB8AC3E}">
        <p14:creationId xmlns:p14="http://schemas.microsoft.com/office/powerpoint/2010/main" val="41287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A7D447-3399-20E1-8A7F-F012741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 never *need* a for-each loop</a:t>
            </a:r>
          </a:p>
        </p:txBody>
      </p:sp>
    </p:spTree>
    <p:extLst>
      <p:ext uri="{BB962C8B-B14F-4D97-AF65-F5344CB8AC3E}">
        <p14:creationId xmlns:p14="http://schemas.microsoft.com/office/powerpoint/2010/main" val="4096355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9091-883A-3884-2ADF-1D68D5342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EBE9A7-41B4-6C8F-179E-DFC5268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for-each loops can get you into trouble if you don't fully understand how references and Objects work in Java</a:t>
            </a:r>
          </a:p>
        </p:txBody>
      </p:sp>
    </p:spTree>
    <p:extLst>
      <p:ext uri="{BB962C8B-B14F-4D97-AF65-F5344CB8AC3E}">
        <p14:creationId xmlns:p14="http://schemas.microsoft.com/office/powerpoint/2010/main" val="991310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DC74-0254-B7AB-EC5F-18BF5D3F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69567-4281-7DB3-55C0-6ADC6214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5783C-D2C5-7113-6895-7884E94B8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F520-CC47-3D3B-E517-A933B2A3CC5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=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3935-AC81-9180-FDE7-18416FEF51FE}"/>
              </a:ext>
            </a:extLst>
          </p:cNvPr>
          <p:cNvSpPr txBox="1"/>
          <p:nvPr/>
        </p:nvSpPr>
        <p:spPr>
          <a:xfrm>
            <a:off x="457200" y="3262253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: </a:t>
            </a:r>
            <a:r>
              <a:rPr lang="en-US" sz="1600" b="1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things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0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B010-BA2D-10AD-8B4F-989EC769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60428-19DE-0353-8A45-3F4C834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☠️ for-each loop dangers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4D113-2EE2-A491-39B2-8C304C963F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☠ a </a:t>
            </a:r>
            <a:r>
              <a:rPr lang="en-US" b="1"/>
              <a:t>for-each loop provides a "convenient reference"</a:t>
            </a:r>
          </a:p>
          <a:p>
            <a:pPr lvl="1"/>
            <a:r>
              <a:rPr lang="en-US" b="1"/>
              <a:t>☠ LESS powerful than a regular for loop</a:t>
            </a:r>
            <a:br>
              <a:rPr lang="en-US" b="1"/>
            </a:b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E9DF-3CE7-528B-DB25-A4F0CB17D66C}"/>
              </a:ext>
            </a:extLst>
          </p:cNvPr>
          <p:cNvSpPr txBox="1"/>
          <p:nvPr/>
        </p:nvSpPr>
        <p:spPr>
          <a:xfrm>
            <a:off x="457200" y="1876490"/>
            <a:ext cx="8229600" cy="1224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i = 0; i &lt; things.length; ++i)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    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= things[i];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  <a:endParaRPr lang="en-US" sz="1600">
              <a:solidFill>
                <a:srgbClr val="000000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D6F7-F4AB-ED35-E045-8901F75434A9}"/>
              </a:ext>
            </a:extLst>
          </p:cNvPr>
          <p:cNvSpPr txBox="1"/>
          <p:nvPr/>
        </p:nvSpPr>
        <p:spPr>
          <a:xfrm>
            <a:off x="457200" y="3273415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Thing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thing : things) { </a:t>
            </a:r>
            <a:r>
              <a:rPr lang="en-US" sz="1600" b="1">
                <a:solidFill>
                  <a:srgbClr val="007B00"/>
                </a:solidFill>
                <a:latin typeface="Consolas"/>
                <a:ea typeface="Segoe UI Emoji" panose="020B0502040204020203" pitchFamily="34" charset="0"/>
              </a:rPr>
              <a:t>// thing is a "convenient reference"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thing = new Thing(); </a:t>
            </a:r>
            <a:r>
              <a:rPr lang="en-US" sz="1600" b="1">
                <a:solidFill>
                  <a:schemeClr val="accent1"/>
                </a:solidFill>
                <a:latin typeface="Consolas"/>
                <a:ea typeface="Segoe UI Emoji" panose="020B0502040204020203" pitchFamily="34" charset="0"/>
              </a:rPr>
              <a:t>// does NOT write to array</a:t>
            </a:r>
            <a:endParaRPr lang="en-US" sz="1600">
              <a:solidFill>
                <a:srgbClr val="BFBFBF"/>
              </a:solidFill>
              <a:latin typeface="Consolas"/>
              <a:ea typeface="Segoe UI Emoji" panose="020B0502040204020203" pitchFamily="34" charset="0"/>
            </a:endParaRP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0836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531C-ADBE-C6ED-08B0-868BC6F20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846E-9131-161D-9B6D-C376E4B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☠️ for-each loop for iterating over a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4A2A-5367-E2C9-AA60-602012E4D0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3338"/>
            <a:ext cx="8229600" cy="805828"/>
          </a:xfrm>
        </p:spPr>
        <p:txBody>
          <a:bodyPr>
            <a:noAutofit/>
          </a:bodyPr>
          <a:lstStyle/>
          <a:p>
            <a:r>
              <a:rPr lang="en-US"/>
              <a:t>in Java, a for-each loop can iterate through </a:t>
            </a:r>
            <a:r>
              <a:rPr lang="en-US">
                <a:solidFill>
                  <a:srgbClr val="00007F"/>
                </a:solidFill>
                <a:latin typeface="+mj-lt"/>
              </a:rPr>
              <a:t>String</a:t>
            </a:r>
            <a:r>
              <a:rPr lang="en-US"/>
              <a:t>'s with </a:t>
            </a:r>
            <a:r>
              <a:rPr lang="en-US">
                <a:latin typeface="+mj-lt"/>
              </a:rPr>
              <a:t>toCharArray()</a:t>
            </a:r>
          </a:p>
          <a:p>
            <a:pPr lvl="1"/>
            <a:r>
              <a:rPr lang="en-US" b="1"/>
              <a:t>☠ </a:t>
            </a:r>
            <a:r>
              <a:rPr lang="en-US" b="1">
                <a:latin typeface="+mj-lt"/>
              </a:rPr>
              <a:t>toCharArray()</a:t>
            </a:r>
            <a:r>
              <a:rPr lang="en-US" b="1"/>
              <a:t> is O(n), but fine for CSCI 136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6A6E8-1DD1-F82E-AE15-1260CF6582FC}"/>
              </a:ext>
            </a:extLst>
          </p:cNvPr>
          <p:cNvSpPr txBox="1"/>
          <p:nvPr/>
        </p:nvSpPr>
        <p:spPr>
          <a:xfrm>
            <a:off x="457200" y="1834149"/>
            <a:ext cx="8229600" cy="92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FF"/>
                </a:solidFill>
                <a:latin typeface="Consolas"/>
                <a:ea typeface="Segoe UI Emoji" panose="020B0502040204020203" pitchFamily="34" charset="0"/>
              </a:rPr>
              <a:t>for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(</a:t>
            </a:r>
            <a:r>
              <a:rPr lang="en-US" sz="1600">
                <a:solidFill>
                  <a:srgbClr val="00007F"/>
                </a:solidFill>
                <a:latin typeface="Consolas"/>
                <a:ea typeface="Segoe UI Emoji" panose="020B0502040204020203" pitchFamily="34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c : string.toCharArray()) {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    </a:t>
            </a:r>
            <a:r>
              <a:rPr lang="en-US" sz="1600">
                <a:solidFill>
                  <a:srgbClr val="BFBFBF"/>
                </a:solidFill>
                <a:latin typeface="Consolas"/>
                <a:ea typeface="Segoe UI Emoji" panose="020B0502040204020203" pitchFamily="34" charset="0"/>
              </a:rPr>
              <a:t>...</a:t>
            </a:r>
          </a:p>
          <a:p>
            <a:pPr defTabSz="342886">
              <a:spcBef>
                <a:spcPct val="20000"/>
              </a:spcBef>
              <a:buClr>
                <a:srgbClr val="FFFFFF">
                  <a:lumMod val="65000"/>
                </a:srgbClr>
              </a:buClr>
            </a:pPr>
            <a:r>
              <a:rPr lang="en-US" sz="1600">
                <a:solidFill>
                  <a:srgbClr val="000000"/>
                </a:solidFill>
                <a:latin typeface="Consolas"/>
                <a:ea typeface="Segoe UI Emoj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3829307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BF97-08F9-9AAC-AAEC-9A9AF357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C80EB-6FAE-7413-E079-0C9B2455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558666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7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840B-8BB4-B31E-DE12-19FD8920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these are really just two different ways of looking at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896379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te All in One Tree Care Guide for Oak Trees | TreeNewal">
            <a:extLst>
              <a:ext uri="{FF2B5EF4-FFF2-40B4-BE49-F238E27FC236}">
                <a16:creationId xmlns:a16="http://schemas.microsoft.com/office/drawing/2014/main" id="{F44060D5-93AA-D0C8-7C52-3DBF1520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7463"/>
            <a:ext cx="9144000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29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3654938" y="1338449"/>
            <a:ext cx="163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2"/>
                </a:solidFill>
              </a:rPr>
              <a:t>root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6BFBAC-BCD1-8A37-B1F2-34C052C6E268}"/>
              </a:ext>
            </a:extLst>
          </p:cNvPr>
          <p:cNvSpPr txBox="1"/>
          <p:nvPr/>
        </p:nvSpPr>
        <p:spPr>
          <a:xfrm>
            <a:off x="1571898" y="4257668"/>
            <a:ext cx="268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leaves</a:t>
            </a: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EC2993-BB03-64A0-7BA2-FC628C7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b="1">
                <a:solidFill>
                  <a:schemeClr val="accent2"/>
                </a:solidFill>
              </a:rPr>
              <a:t>root</a:t>
            </a:r>
            <a:r>
              <a:rPr lang="en-US"/>
              <a:t> has no parents</a:t>
            </a:r>
            <a:br>
              <a:rPr lang="en-US"/>
            </a:br>
            <a:r>
              <a:rPr lang="en-US"/>
              <a:t>a </a:t>
            </a:r>
            <a:r>
              <a:rPr lang="en-US" b="1">
                <a:solidFill>
                  <a:schemeClr val="accent4"/>
                </a:solidFill>
              </a:rPr>
              <a:t>leaf</a:t>
            </a:r>
            <a:r>
              <a:rPr lang="en-US"/>
              <a:t> has no children</a:t>
            </a:r>
          </a:p>
        </p:txBody>
      </p:sp>
    </p:spTree>
    <p:extLst>
      <p:ext uri="{BB962C8B-B14F-4D97-AF65-F5344CB8AC3E}">
        <p14:creationId xmlns:p14="http://schemas.microsoft.com/office/powerpoint/2010/main" val="3519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2C57EB-82EA-96A7-606C-0BA8AD285D50}"/>
              </a:ext>
            </a:extLst>
          </p:cNvPr>
          <p:cNvSpPr txBox="1"/>
          <p:nvPr/>
        </p:nvSpPr>
        <p:spPr>
          <a:xfrm>
            <a:off x="97278" y="2255893"/>
            <a:ext cx="163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72AD5-4191-1D37-B591-5699B768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</a:t>
            </a:r>
            <a:r>
              <a:rPr lang="en-US" b="1"/>
              <a:t>path</a:t>
            </a:r>
            <a:r>
              <a:rPr lang="en-US"/>
              <a:t> is a chain of distinct edges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769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EECE79A-D4F6-646A-0BE9-0BC285E9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 node's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is the number of edges</a:t>
            </a:r>
            <a:br>
              <a:rPr lang="en-US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</a:rPr>
              <a:t>the path from the root to that node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C36395-C2CF-21F9-B4EB-0CA4E78DC638}"/>
              </a:ext>
            </a:extLst>
          </p:cNvPr>
          <p:cNvGrpSpPr/>
          <p:nvPr/>
        </p:nvGrpSpPr>
        <p:grpSpPr>
          <a:xfrm>
            <a:off x="0" y="1352822"/>
            <a:ext cx="8867776" cy="2997288"/>
            <a:chOff x="0" y="1067072"/>
            <a:chExt cx="8867776" cy="299728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AC39C-5334-5178-4082-8D01D4AA79AB}"/>
                </a:ext>
              </a:extLst>
            </p:cNvPr>
            <p:cNvGrpSpPr/>
            <p:nvPr/>
          </p:nvGrpSpPr>
          <p:grpSpPr>
            <a:xfrm>
              <a:off x="0" y="1276350"/>
              <a:ext cx="7719931" cy="2600325"/>
              <a:chOff x="542250" y="1276350"/>
              <a:chExt cx="6992025" cy="260032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B30B05-C692-4466-343A-DAFC6B024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127635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306D7C4-184A-CA34-A790-93DE86F4C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1336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FEBDE-89EC-737A-2C03-1636A3E27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2971800"/>
                <a:ext cx="6992025" cy="0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B2CC1FC-5D29-F800-5B82-C0E6A99CF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50" y="3876675"/>
                <a:ext cx="699202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1F5D9-EA08-A98C-737B-EF21BAC61CC0}"/>
                </a:ext>
              </a:extLst>
            </p:cNvPr>
            <p:cNvSpPr txBox="1"/>
            <p:nvPr/>
          </p:nvSpPr>
          <p:spPr>
            <a:xfrm>
              <a:off x="7719932" y="106707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E0044F-AFB7-2A75-56A0-3867912D44C3}"/>
                </a:ext>
              </a:extLst>
            </p:cNvPr>
            <p:cNvSpPr txBox="1"/>
            <p:nvPr/>
          </p:nvSpPr>
          <p:spPr>
            <a:xfrm>
              <a:off x="7719932" y="1912102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65219-2194-EB87-02F4-9E5186754207}"/>
                </a:ext>
              </a:extLst>
            </p:cNvPr>
            <p:cNvSpPr txBox="1"/>
            <p:nvPr/>
          </p:nvSpPr>
          <p:spPr>
            <a:xfrm>
              <a:off x="7719931" y="2759271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depth 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D9AED5-1D7D-C438-B610-69BEE692BD40}"/>
                </a:ext>
              </a:extLst>
            </p:cNvPr>
            <p:cNvSpPr txBox="1"/>
            <p:nvPr/>
          </p:nvSpPr>
          <p:spPr>
            <a:xfrm>
              <a:off x="7719932" y="3664250"/>
              <a:ext cx="1147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>
                      <a:lumMod val="75000"/>
                    </a:schemeClr>
                  </a:solidFill>
                </a:rPr>
                <a:t>depth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41985A-7189-501F-EC58-1C560AD4AC70}"/>
              </a:ext>
            </a:extLst>
          </p:cNvPr>
          <p:cNvGrpSpPr/>
          <p:nvPr/>
        </p:nvGrpSpPr>
        <p:grpSpPr>
          <a:xfrm>
            <a:off x="288853" y="1307364"/>
            <a:ext cx="7088910" cy="3100272"/>
            <a:chOff x="2330764" y="2280601"/>
            <a:chExt cx="5349113" cy="233938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9756961-1AA7-E12D-A23B-8448E6B44447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 flipH="1">
              <a:off x="2904386" y="3243015"/>
              <a:ext cx="573622" cy="312370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1B030-6EF4-EA97-6FA8-BFEA1EE2DDE2}"/>
                </a:ext>
              </a:extLst>
            </p:cNvPr>
            <p:cNvSpPr/>
            <p:nvPr/>
          </p:nvSpPr>
          <p:spPr>
            <a:xfrm>
              <a:off x="3422006" y="2916604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76456-F41B-714B-E873-0D6FD342E213}"/>
                </a:ext>
              </a:extLst>
            </p:cNvPr>
            <p:cNvSpPr/>
            <p:nvPr/>
          </p:nvSpPr>
          <p:spPr>
            <a:xfrm>
              <a:off x="2713179" y="3555385"/>
              <a:ext cx="382415" cy="38241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607F3B-83EE-7C21-ED29-43CBB9EEBA6F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2521971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0DB6F9-4459-447A-C81E-08BCEBD902B5}"/>
                </a:ext>
              </a:extLst>
            </p:cNvPr>
            <p:cNvCxnSpPr>
              <a:cxnSpLocks/>
              <a:stCxn id="6" idx="5"/>
              <a:endCxn id="10" idx="0"/>
            </p:cNvCxnSpPr>
            <p:nvPr/>
          </p:nvCxnSpPr>
          <p:spPr>
            <a:xfrm>
              <a:off x="3039591" y="3881797"/>
              <a:ext cx="191207" cy="355776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3CA7B2-005A-DB24-3662-BE6A67373FE4}"/>
                </a:ext>
              </a:extLst>
            </p:cNvPr>
            <p:cNvSpPr/>
            <p:nvPr/>
          </p:nvSpPr>
          <p:spPr>
            <a:xfrm>
              <a:off x="2330764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1CF8EB-93BA-6C70-51C6-E124022B05A6}"/>
                </a:ext>
              </a:extLst>
            </p:cNvPr>
            <p:cNvSpPr/>
            <p:nvPr/>
          </p:nvSpPr>
          <p:spPr>
            <a:xfrm>
              <a:off x="3039591" y="4237573"/>
              <a:ext cx="382415" cy="382415"/>
            </a:xfrm>
            <a:prstGeom prst="ellipse">
              <a:avLst/>
            </a:prstGeom>
            <a:solidFill>
              <a:schemeClr val="accent6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AD8D6-21E6-46F7-FE50-9AAA1E3D220E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5744604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4AE077-129D-691D-EEA2-6A996B38E149}"/>
                </a:ext>
              </a:extLst>
            </p:cNvPr>
            <p:cNvCxnSpPr>
              <a:cxnSpLocks/>
              <a:stCxn id="13" idx="5"/>
              <a:endCxn id="19" idx="0"/>
            </p:cNvCxnSpPr>
            <p:nvPr/>
          </p:nvCxnSpPr>
          <p:spPr>
            <a:xfrm>
              <a:off x="6588635" y="3243015"/>
              <a:ext cx="573622" cy="31237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0FC31-BB7B-D7CA-A68E-6B76FA2086D7}"/>
                </a:ext>
              </a:extLst>
            </p:cNvPr>
            <p:cNvSpPr/>
            <p:nvPr/>
          </p:nvSpPr>
          <p:spPr>
            <a:xfrm>
              <a:off x="6262224" y="2916604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5366E0-2992-8303-123C-8000BDCC7725}"/>
                </a:ext>
              </a:extLst>
            </p:cNvPr>
            <p:cNvSpPr/>
            <p:nvPr/>
          </p:nvSpPr>
          <p:spPr>
            <a:xfrm>
              <a:off x="5553397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331321-8192-0B9A-B74D-253CE558E32B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 flipH="1">
              <a:off x="5362189" y="3881797"/>
              <a:ext cx="247211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C4168F-003E-FE39-E10D-EA26941FB1C4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5879809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7EA650-3F9F-E9D3-C6B3-553AF59CDCA5}"/>
                </a:ext>
              </a:extLst>
            </p:cNvPr>
            <p:cNvSpPr/>
            <p:nvPr/>
          </p:nvSpPr>
          <p:spPr>
            <a:xfrm>
              <a:off x="517098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5C4F47-1DAE-A306-E9BA-B893F8EB7D45}"/>
                </a:ext>
              </a:extLst>
            </p:cNvPr>
            <p:cNvSpPr/>
            <p:nvPr/>
          </p:nvSpPr>
          <p:spPr>
            <a:xfrm>
              <a:off x="5879809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0C114-CA39-6CB6-05CD-4E3C10BD128C}"/>
                </a:ext>
              </a:extLst>
            </p:cNvPr>
            <p:cNvSpPr/>
            <p:nvPr/>
          </p:nvSpPr>
          <p:spPr>
            <a:xfrm>
              <a:off x="6971050" y="3555385"/>
              <a:ext cx="382415" cy="38241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Emoji"/>
                  <a:ea typeface="+mn-ea"/>
                  <a:cs typeface="+mn-cs"/>
                </a:rPr>
                <a:t>18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978129-D2E2-3E1C-9A69-BCFFF319024E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7297462" y="3881797"/>
              <a:ext cx="191207" cy="35577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A9B800-AFF7-7D7A-5993-59D648F2DB2D}"/>
                </a:ext>
              </a:extLst>
            </p:cNvPr>
            <p:cNvSpPr/>
            <p:nvPr/>
          </p:nvSpPr>
          <p:spPr>
            <a:xfrm>
              <a:off x="7297462" y="4237573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D1DEEB-3A08-0186-EF06-8EE338D98BCB}"/>
                </a:ext>
              </a:extLst>
            </p:cNvPr>
            <p:cNvSpPr/>
            <p:nvPr/>
          </p:nvSpPr>
          <p:spPr>
            <a:xfrm>
              <a:off x="4817644" y="2280601"/>
              <a:ext cx="382415" cy="38119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DE8E74-615A-53EE-BB0A-B477B36FC434}"/>
                </a:ext>
              </a:extLst>
            </p:cNvPr>
            <p:cNvCxnSpPr>
              <a:cxnSpLocks/>
              <a:stCxn id="22" idx="3"/>
              <a:endCxn id="5" idx="7"/>
            </p:cNvCxnSpPr>
            <p:nvPr/>
          </p:nvCxnSpPr>
          <p:spPr>
            <a:xfrm flipH="1">
              <a:off x="3748417" y="2605970"/>
              <a:ext cx="1125231" cy="366637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3EB71C-A037-C47B-4C43-E3D629F7108F}"/>
                </a:ext>
              </a:extLst>
            </p:cNvPr>
            <p:cNvCxnSpPr>
              <a:cxnSpLocks/>
              <a:stCxn id="22" idx="5"/>
              <a:endCxn id="13" idx="1"/>
            </p:cNvCxnSpPr>
            <p:nvPr/>
          </p:nvCxnSpPr>
          <p:spPr>
            <a:xfrm>
              <a:off x="5144056" y="2605970"/>
              <a:ext cx="1174171" cy="36663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AF1749-8A01-6113-3F33-95E0F2A1270D}"/>
                </a:ext>
              </a:extLst>
            </p:cNvPr>
            <p:cNvSpPr/>
            <p:nvPr/>
          </p:nvSpPr>
          <p:spPr>
            <a:xfrm>
              <a:off x="3419447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4D344C-447F-F243-895B-0D04C3CF8554}"/>
                </a:ext>
              </a:extLst>
            </p:cNvPr>
            <p:cNvSpPr/>
            <p:nvPr/>
          </p:nvSpPr>
          <p:spPr>
            <a:xfrm>
              <a:off x="4176729" y="3555385"/>
              <a:ext cx="382415" cy="38241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Emoji"/>
                <a:ea typeface="+mn-ea"/>
                <a:cs typeface="+mn-cs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92C772-CAA9-6D87-424D-2BEA3EE1CCB3}"/>
                </a:ext>
              </a:extLst>
            </p:cNvPr>
            <p:cNvCxnSpPr>
              <a:cxnSpLocks/>
              <a:stCxn id="5" idx="4"/>
              <a:endCxn id="25" idx="0"/>
            </p:cNvCxnSpPr>
            <p:nvPr/>
          </p:nvCxnSpPr>
          <p:spPr>
            <a:xfrm flipH="1">
              <a:off x="3610655" y="3299019"/>
              <a:ext cx="2559" cy="25636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A24C0-DBDC-73BD-083A-485ECB30D7E5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3748418" y="3243016"/>
              <a:ext cx="619519" cy="31236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7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C1C3D-1505-780F-3D9B-53234C42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chemeClr val="accent6">
                    <a:lumMod val="75000"/>
                  </a:schemeClr>
                </a:solidFill>
              </a:rPr>
              <a:t>level 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means either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depth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or </a:t>
            </a:r>
            <a:r>
              <a:rPr lang="en-US" sz="3600" i="1">
                <a:solidFill>
                  <a:schemeClr val="accent6">
                    <a:lumMod val="75000"/>
                  </a:schemeClr>
                </a:solidFill>
              </a:rPr>
              <a:t>(depth + 1)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 depending on who you ask</a:t>
            </a:r>
            <a:br>
              <a:rPr lang="en-US" sz="360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>
                <a:solidFill>
                  <a:schemeClr val="accent6">
                    <a:lumMod val="75000"/>
                  </a:schemeClr>
                </a:solidFill>
              </a:rPr>
              <a:t>🤷‍♀️</a:t>
            </a:r>
          </a:p>
        </p:txBody>
      </p:sp>
    </p:spTree>
    <p:extLst>
      <p:ext uri="{BB962C8B-B14F-4D97-AF65-F5344CB8AC3E}">
        <p14:creationId xmlns:p14="http://schemas.microsoft.com/office/powerpoint/2010/main" val="1644951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967C-DD49-50DA-C537-FC7FC713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471999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C1BD-219D-A4A3-D280-6D55B89A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8BAB-8653-FB84-8ACE-B9CF188F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vs. depth-first</a:t>
            </a:r>
          </a:p>
        </p:txBody>
      </p:sp>
    </p:spTree>
    <p:extLst>
      <p:ext uri="{BB962C8B-B14F-4D97-AF65-F5344CB8AC3E}">
        <p14:creationId xmlns:p14="http://schemas.microsoft.com/office/powerpoint/2010/main" val="2554706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70BF2-07D3-D0E9-4988-CEE02E9B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us first </a:t>
            </a:r>
            <a:r>
              <a:rPr lang="en-US" i="1"/>
              <a:t>experience</a:t>
            </a:r>
            <a:br>
              <a:rPr lang="en-US"/>
            </a:br>
            <a:r>
              <a:rPr lang="en-US"/>
              <a:t>tree traversal </a:t>
            </a:r>
            <a:r>
              <a:rPr lang="en-US" i="1"/>
              <a:t>visually</a:t>
            </a:r>
          </a:p>
        </p:txBody>
      </p:sp>
    </p:spTree>
    <p:extLst>
      <p:ext uri="{BB962C8B-B14F-4D97-AF65-F5344CB8AC3E}">
        <p14:creationId xmlns:p14="http://schemas.microsoft.com/office/powerpoint/2010/main" val="3577486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CE15A-BAC1-9CA6-24CA-5564A8CB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breadth-first</a:t>
            </a:r>
            <a:r>
              <a:rPr lang="en-US"/>
              <a:t>     vs.  (pre-order) </a:t>
            </a:r>
            <a:r>
              <a:rPr lang="en-US" b="1"/>
              <a:t>depth-first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C9C10B3-6FB5-FE68-7FC9-D019DC6BFFC7}"/>
              </a:ext>
            </a:extLst>
          </p:cNvPr>
          <p:cNvCxnSpPr>
            <a:cxnSpLocks/>
            <a:stCxn id="130" idx="3"/>
            <a:endCxn id="131" idx="0"/>
          </p:cNvCxnSpPr>
          <p:nvPr/>
        </p:nvCxnSpPr>
        <p:spPr>
          <a:xfrm flipH="1">
            <a:off x="6128861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5AF572E-CABB-3644-C250-1766907D2078}"/>
              </a:ext>
            </a:extLst>
          </p:cNvPr>
          <p:cNvSpPr/>
          <p:nvPr/>
        </p:nvSpPr>
        <p:spPr>
          <a:xfrm>
            <a:off x="6646481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1BD6479-4C2E-87C3-FBC7-69567C90F12E}"/>
              </a:ext>
            </a:extLst>
          </p:cNvPr>
          <p:cNvSpPr/>
          <p:nvPr/>
        </p:nvSpPr>
        <p:spPr>
          <a:xfrm>
            <a:off x="593765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88FCD8-910A-8E50-B682-2E84FD4323D7}"/>
              </a:ext>
            </a:extLst>
          </p:cNvPr>
          <p:cNvCxnSpPr>
            <a:cxnSpLocks/>
            <a:stCxn id="131" idx="3"/>
            <a:endCxn id="134" idx="0"/>
          </p:cNvCxnSpPr>
          <p:nvPr/>
        </p:nvCxnSpPr>
        <p:spPr>
          <a:xfrm flipH="1">
            <a:off x="5746446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0E8D931-79DC-2E93-2D98-197C624B829A}"/>
              </a:ext>
            </a:extLst>
          </p:cNvPr>
          <p:cNvCxnSpPr>
            <a:cxnSpLocks/>
            <a:stCxn id="131" idx="5"/>
            <a:endCxn id="135" idx="0"/>
          </p:cNvCxnSpPr>
          <p:nvPr/>
        </p:nvCxnSpPr>
        <p:spPr>
          <a:xfrm>
            <a:off x="6264065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4253BF8-9A4F-CDF9-D35F-3710C0D7812B}"/>
              </a:ext>
            </a:extLst>
          </p:cNvPr>
          <p:cNvSpPr/>
          <p:nvPr/>
        </p:nvSpPr>
        <p:spPr>
          <a:xfrm>
            <a:off x="5555238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51B11B-6DAF-C735-C7FB-0230B95C6D91}"/>
              </a:ext>
            </a:extLst>
          </p:cNvPr>
          <p:cNvSpPr/>
          <p:nvPr/>
        </p:nvSpPr>
        <p:spPr>
          <a:xfrm>
            <a:off x="6264065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F7EF39-5251-472C-5FC3-888F7E8B9CE2}"/>
              </a:ext>
            </a:extLst>
          </p:cNvPr>
          <p:cNvSpPr/>
          <p:nvPr/>
        </p:nvSpPr>
        <p:spPr>
          <a:xfrm>
            <a:off x="6643921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06FA923-0225-EAC3-00D5-E6B018B48D41}"/>
              </a:ext>
            </a:extLst>
          </p:cNvPr>
          <p:cNvSpPr/>
          <p:nvPr/>
        </p:nvSpPr>
        <p:spPr>
          <a:xfrm>
            <a:off x="7401203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5DBAD77-492F-0E06-003E-8B40EE2DB674}"/>
              </a:ext>
            </a:extLst>
          </p:cNvPr>
          <p:cNvCxnSpPr>
            <a:cxnSpLocks/>
            <a:stCxn id="130" idx="4"/>
            <a:endCxn id="136" idx="0"/>
          </p:cNvCxnSpPr>
          <p:nvPr/>
        </p:nvCxnSpPr>
        <p:spPr>
          <a:xfrm flipH="1">
            <a:off x="6835129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B887558-BCDC-048D-30AA-41BE6F87A013}"/>
              </a:ext>
            </a:extLst>
          </p:cNvPr>
          <p:cNvCxnSpPr>
            <a:cxnSpLocks/>
            <a:stCxn id="130" idx="5"/>
            <a:endCxn id="137" idx="0"/>
          </p:cNvCxnSpPr>
          <p:nvPr/>
        </p:nvCxnSpPr>
        <p:spPr>
          <a:xfrm>
            <a:off x="6972893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5F5992-0AE6-7D89-DC43-1AADF87A40E7}"/>
              </a:ext>
            </a:extLst>
          </p:cNvPr>
          <p:cNvSpPr/>
          <p:nvPr/>
        </p:nvSpPr>
        <p:spPr>
          <a:xfrm>
            <a:off x="5550851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2B8FF7E-35D0-C78A-41EE-24C2CB16F001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5742059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C19DB90-CB07-BA57-C32F-F8E5B54CE6DF}"/>
              </a:ext>
            </a:extLst>
          </p:cNvPr>
          <p:cNvSpPr/>
          <p:nvPr/>
        </p:nvSpPr>
        <p:spPr>
          <a:xfrm rot="21380837">
            <a:off x="6068547" y="1215413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D84C30A-8037-5652-2937-9F0A03744D55}"/>
              </a:ext>
            </a:extLst>
          </p:cNvPr>
          <p:cNvSpPr/>
          <p:nvPr/>
        </p:nvSpPr>
        <p:spPr>
          <a:xfrm rot="20347719">
            <a:off x="5589991" y="2191002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1372B2F-887F-AF04-9BB6-7AC730771DFC}"/>
              </a:ext>
            </a:extLst>
          </p:cNvPr>
          <p:cNvSpPr/>
          <p:nvPr/>
        </p:nvSpPr>
        <p:spPr>
          <a:xfrm rot="18513226">
            <a:off x="5464473" y="3008618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2577128-CD36-78CB-D4F3-9282B2AF67FA}"/>
              </a:ext>
            </a:extLst>
          </p:cNvPr>
          <p:cNvSpPr/>
          <p:nvPr/>
        </p:nvSpPr>
        <p:spPr>
          <a:xfrm rot="18513226">
            <a:off x="5560714" y="2985779"/>
            <a:ext cx="581674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143" h="854765">
                <a:moveTo>
                  <a:pt x="752143" y="0"/>
                </a:moveTo>
                <a:cubicBezTo>
                  <a:pt x="485443" y="8282"/>
                  <a:pt x="218743" y="16565"/>
                  <a:pt x="96161" y="159026"/>
                </a:cubicBezTo>
                <a:cubicBezTo>
                  <a:pt x="-26421" y="301487"/>
                  <a:pt x="-4887" y="578126"/>
                  <a:pt x="16648" y="854765"/>
                </a:cubicBezTo>
              </a:path>
            </a:pathLst>
          </a:custGeom>
          <a:noFill/>
          <a:ln w="12700">
            <a:solidFill>
              <a:schemeClr val="accent3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397E03-941A-146D-D14F-0BA3A0F6169D}"/>
              </a:ext>
            </a:extLst>
          </p:cNvPr>
          <p:cNvSpPr/>
          <p:nvPr/>
        </p:nvSpPr>
        <p:spPr>
          <a:xfrm rot="1869168" flipH="1">
            <a:off x="6016040" y="2259322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5F66D1A-951F-DA4D-C959-775903BD689A}"/>
              </a:ext>
            </a:extLst>
          </p:cNvPr>
          <p:cNvSpPr/>
          <p:nvPr/>
        </p:nvSpPr>
        <p:spPr>
          <a:xfrm rot="3216088" flipH="1">
            <a:off x="6479650" y="1512579"/>
            <a:ext cx="56231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  <a:gd name="connsiteX0" fmla="*/ 735495 w 735495"/>
              <a:gd name="connsiteY0" fmla="*/ 0 h 854765"/>
              <a:gd name="connsiteX1" fmla="*/ 220916 w 735495"/>
              <a:gd name="connsiteY1" fmla="*/ 284863 h 854765"/>
              <a:gd name="connsiteX2" fmla="*/ 0 w 735495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495" h="854765">
                <a:moveTo>
                  <a:pt x="735495" y="0"/>
                </a:moveTo>
                <a:cubicBezTo>
                  <a:pt x="468795" y="8282"/>
                  <a:pt x="343498" y="142402"/>
                  <a:pt x="220916" y="284863"/>
                </a:cubicBezTo>
                <a:cubicBezTo>
                  <a:pt x="98334" y="427324"/>
                  <a:pt x="45770" y="573653"/>
                  <a:pt x="0" y="85476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788195B-D7A1-1506-1E5F-D1896F00FDD9}"/>
              </a:ext>
            </a:extLst>
          </p:cNvPr>
          <p:cNvSpPr/>
          <p:nvPr/>
        </p:nvSpPr>
        <p:spPr>
          <a:xfrm rot="21402439" flipH="1">
            <a:off x="6946108" y="1329372"/>
            <a:ext cx="6343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1AD2C3D-9D2E-EE1B-F09E-7F90B3DBFA8A}"/>
              </a:ext>
            </a:extLst>
          </p:cNvPr>
          <p:cNvSpPr/>
          <p:nvPr/>
        </p:nvSpPr>
        <p:spPr>
          <a:xfrm rot="20347719">
            <a:off x="5687934" y="2214514"/>
            <a:ext cx="571060" cy="519132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418 w 738418"/>
              <a:gd name="connsiteY0" fmla="*/ 0 h 854765"/>
              <a:gd name="connsiteX1" fmla="*/ 204424 w 738418"/>
              <a:gd name="connsiteY1" fmla="*/ 241607 h 854765"/>
              <a:gd name="connsiteX2" fmla="*/ 2923 w 73841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418" h="854765">
                <a:moveTo>
                  <a:pt x="738418" y="0"/>
                </a:moveTo>
                <a:cubicBezTo>
                  <a:pt x="471718" y="8282"/>
                  <a:pt x="327006" y="99146"/>
                  <a:pt x="204424" y="241607"/>
                </a:cubicBezTo>
                <a:cubicBezTo>
                  <a:pt x="81842" y="384068"/>
                  <a:pt x="-18612" y="578126"/>
                  <a:pt x="2923" y="854765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D09B0106-4BA2-8B88-6291-3FBCA43506BD}"/>
              </a:ext>
            </a:extLst>
          </p:cNvPr>
          <p:cNvSpPr/>
          <p:nvPr/>
        </p:nvSpPr>
        <p:spPr>
          <a:xfrm rot="1869168" flipH="1">
            <a:off x="6089579" y="2205900"/>
            <a:ext cx="564096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828 w 737828"/>
              <a:gd name="connsiteY0" fmla="*/ 0 h 854765"/>
              <a:gd name="connsiteX1" fmla="*/ 234836 w 737828"/>
              <a:gd name="connsiteY1" fmla="*/ 203587 h 854765"/>
              <a:gd name="connsiteX2" fmla="*/ 2333 w 737828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28" h="854765">
                <a:moveTo>
                  <a:pt x="737828" y="0"/>
                </a:moveTo>
                <a:cubicBezTo>
                  <a:pt x="471128" y="8282"/>
                  <a:pt x="357418" y="61126"/>
                  <a:pt x="234836" y="203587"/>
                </a:cubicBezTo>
                <a:cubicBezTo>
                  <a:pt x="112254" y="346048"/>
                  <a:pt x="-19202" y="578126"/>
                  <a:pt x="2333" y="854765"/>
                </a:cubicBezTo>
              </a:path>
            </a:pathLst>
          </a:custGeom>
          <a:noFill/>
          <a:ln w="12700">
            <a:solidFill>
              <a:schemeClr val="accent4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73C31C4-FB65-DA99-3D7B-FCB4B480927C}"/>
              </a:ext>
            </a:extLst>
          </p:cNvPr>
          <p:cNvSpPr/>
          <p:nvPr/>
        </p:nvSpPr>
        <p:spPr>
          <a:xfrm>
            <a:off x="6174969" y="1234646"/>
            <a:ext cx="737876" cy="85476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45 w 737945"/>
              <a:gd name="connsiteY0" fmla="*/ 0 h 854765"/>
              <a:gd name="connsiteX1" fmla="*/ 227737 w 737945"/>
              <a:gd name="connsiteY1" fmla="*/ 311426 h 854765"/>
              <a:gd name="connsiteX2" fmla="*/ 2450 w 737945"/>
              <a:gd name="connsiteY2" fmla="*/ 854765 h 854765"/>
              <a:gd name="connsiteX0" fmla="*/ 737876 w 737876"/>
              <a:gd name="connsiteY0" fmla="*/ 0 h 854765"/>
              <a:gd name="connsiteX1" fmla="*/ 227668 w 737876"/>
              <a:gd name="connsiteY1" fmla="*/ 311426 h 854765"/>
              <a:gd name="connsiteX2" fmla="*/ 2381 w 737876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876" h="854765">
                <a:moveTo>
                  <a:pt x="737876" y="0"/>
                </a:moveTo>
                <a:cubicBezTo>
                  <a:pt x="471176" y="8282"/>
                  <a:pt x="283989" y="241852"/>
                  <a:pt x="227668" y="311426"/>
                </a:cubicBezTo>
                <a:cubicBezTo>
                  <a:pt x="109417" y="457502"/>
                  <a:pt x="-19154" y="578126"/>
                  <a:pt x="2381" y="854765"/>
                </a:cubicBez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606AA30-E45B-4015-7443-8319438AE635}"/>
              </a:ext>
            </a:extLst>
          </p:cNvPr>
          <p:cNvSpPr/>
          <p:nvPr/>
        </p:nvSpPr>
        <p:spPr>
          <a:xfrm rot="2934915" flipH="1">
            <a:off x="6589379" y="1507697"/>
            <a:ext cx="564242" cy="465145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8019 w 738019"/>
              <a:gd name="connsiteY0" fmla="*/ 0 h 854765"/>
              <a:gd name="connsiteX1" fmla="*/ 223440 w 738019"/>
              <a:gd name="connsiteY1" fmla="*/ 284863 h 854765"/>
              <a:gd name="connsiteX2" fmla="*/ 2524 w 73801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019" h="854765">
                <a:moveTo>
                  <a:pt x="738019" y="0"/>
                </a:moveTo>
                <a:cubicBezTo>
                  <a:pt x="471319" y="8282"/>
                  <a:pt x="346022" y="142402"/>
                  <a:pt x="223440" y="284863"/>
                </a:cubicBezTo>
                <a:cubicBezTo>
                  <a:pt x="100858" y="427324"/>
                  <a:pt x="-19011" y="578126"/>
                  <a:pt x="2524" y="854765"/>
                </a:cubicBezTo>
              </a:path>
            </a:pathLst>
          </a:custGeom>
          <a:noFill/>
          <a:ln w="12700">
            <a:solidFill>
              <a:schemeClr val="accent5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3606F8B-918C-4631-4657-422ED2062CD5}"/>
              </a:ext>
            </a:extLst>
          </p:cNvPr>
          <p:cNvSpPr/>
          <p:nvPr/>
        </p:nvSpPr>
        <p:spPr>
          <a:xfrm rot="21402439" flipH="1">
            <a:off x="6973878" y="1222906"/>
            <a:ext cx="677410" cy="911706"/>
          </a:xfrm>
          <a:custGeom>
            <a:avLst/>
            <a:gdLst>
              <a:gd name="connsiteX0" fmla="*/ 752143 w 752143"/>
              <a:gd name="connsiteY0" fmla="*/ 0 h 854765"/>
              <a:gd name="connsiteX1" fmla="*/ 96161 w 752143"/>
              <a:gd name="connsiteY1" fmla="*/ 159026 h 854765"/>
              <a:gd name="connsiteX2" fmla="*/ 16648 w 752143"/>
              <a:gd name="connsiteY2" fmla="*/ 854765 h 854765"/>
              <a:gd name="connsiteX0" fmla="*/ 737933 w 737933"/>
              <a:gd name="connsiteY0" fmla="*/ 0 h 854765"/>
              <a:gd name="connsiteX1" fmla="*/ 228386 w 737933"/>
              <a:gd name="connsiteY1" fmla="*/ 271248 h 854765"/>
              <a:gd name="connsiteX2" fmla="*/ 2438 w 737933"/>
              <a:gd name="connsiteY2" fmla="*/ 854765 h 854765"/>
              <a:gd name="connsiteX0" fmla="*/ 737640 w 737640"/>
              <a:gd name="connsiteY0" fmla="*/ 0 h 854765"/>
              <a:gd name="connsiteX1" fmla="*/ 228093 w 737640"/>
              <a:gd name="connsiteY1" fmla="*/ 271248 h 854765"/>
              <a:gd name="connsiteX2" fmla="*/ 2145 w 737640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640" h="854765">
                <a:moveTo>
                  <a:pt x="737640" y="0"/>
                </a:moveTo>
                <a:cubicBezTo>
                  <a:pt x="470940" y="8282"/>
                  <a:pt x="361331" y="138700"/>
                  <a:pt x="228093" y="271248"/>
                </a:cubicBezTo>
                <a:cubicBezTo>
                  <a:pt x="125935" y="372877"/>
                  <a:pt x="-19390" y="578126"/>
                  <a:pt x="2145" y="854765"/>
                </a:cubicBezTo>
              </a:path>
            </a:pathLst>
          </a:custGeom>
          <a:noFill/>
          <a:ln w="127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0FB912E4-A489-94E1-AB50-98625D3C0B6C}"/>
              </a:ext>
            </a:extLst>
          </p:cNvPr>
          <p:cNvSpPr/>
          <p:nvPr/>
        </p:nvSpPr>
        <p:spPr>
          <a:xfrm>
            <a:off x="4957456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58EB879-677E-A69E-5E0D-7B262F64EA71}"/>
              </a:ext>
            </a:extLst>
          </p:cNvPr>
          <p:cNvSpPr/>
          <p:nvPr/>
        </p:nvSpPr>
        <p:spPr>
          <a:xfrm>
            <a:off x="5456448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597C63-0A84-49D2-0FE7-B672E31B5A3B}"/>
              </a:ext>
            </a:extLst>
          </p:cNvPr>
          <p:cNvSpPr/>
          <p:nvPr/>
        </p:nvSpPr>
        <p:spPr>
          <a:xfrm>
            <a:off x="5955440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77B8793-B427-8D8B-9BCC-D95EA908E042}"/>
              </a:ext>
            </a:extLst>
          </p:cNvPr>
          <p:cNvSpPr/>
          <p:nvPr/>
        </p:nvSpPr>
        <p:spPr>
          <a:xfrm>
            <a:off x="6454432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163FF41-993F-80F7-F7F3-1ED072ED48C1}"/>
              </a:ext>
            </a:extLst>
          </p:cNvPr>
          <p:cNvSpPr/>
          <p:nvPr/>
        </p:nvSpPr>
        <p:spPr>
          <a:xfrm>
            <a:off x="6953424" y="4151304"/>
            <a:ext cx="382415" cy="3824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DC2BC11-30AC-F36F-359C-9A0C4EEA16FF}"/>
              </a:ext>
            </a:extLst>
          </p:cNvPr>
          <p:cNvSpPr/>
          <p:nvPr/>
        </p:nvSpPr>
        <p:spPr>
          <a:xfrm>
            <a:off x="7452416" y="4151304"/>
            <a:ext cx="382415" cy="3824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4AED1F2-48D9-B580-8320-E2F04F4819FB}"/>
              </a:ext>
            </a:extLst>
          </p:cNvPr>
          <p:cNvSpPr/>
          <p:nvPr/>
        </p:nvSpPr>
        <p:spPr>
          <a:xfrm>
            <a:off x="7951408" y="4151304"/>
            <a:ext cx="382415" cy="3824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51D4616-B22A-3E0B-6990-EF13ADA9F055}"/>
              </a:ext>
            </a:extLst>
          </p:cNvPr>
          <p:cNvCxnSpPr>
            <a:cxnSpLocks/>
          </p:cNvCxnSpPr>
          <p:nvPr/>
        </p:nvCxnSpPr>
        <p:spPr>
          <a:xfrm>
            <a:off x="4087482" y="838200"/>
            <a:ext cx="0" cy="4175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FBCB9EC-44FC-5C42-8BA5-82698B87EEC4}"/>
              </a:ext>
            </a:extLst>
          </p:cNvPr>
          <p:cNvSpPr/>
          <p:nvPr/>
        </p:nvSpPr>
        <p:spPr>
          <a:xfrm>
            <a:off x="2042000" y="1109654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2A4A808-8386-CE8E-9F16-BC00552C9339}"/>
              </a:ext>
            </a:extLst>
          </p:cNvPr>
          <p:cNvSpPr/>
          <p:nvPr/>
        </p:nvSpPr>
        <p:spPr>
          <a:xfrm>
            <a:off x="133317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1B5487B-AF3C-8F08-030F-940EBC081FC0}"/>
              </a:ext>
            </a:extLst>
          </p:cNvPr>
          <p:cNvSpPr/>
          <p:nvPr/>
        </p:nvSpPr>
        <p:spPr>
          <a:xfrm>
            <a:off x="950757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353D273-F754-FCBD-AE03-74C64C77C76A}"/>
              </a:ext>
            </a:extLst>
          </p:cNvPr>
          <p:cNvSpPr/>
          <p:nvPr/>
        </p:nvSpPr>
        <p:spPr>
          <a:xfrm>
            <a:off x="1659584" y="2621830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8FA6442-7B50-4BB8-5ECF-F26D13B24178}"/>
              </a:ext>
            </a:extLst>
          </p:cNvPr>
          <p:cNvSpPr/>
          <p:nvPr/>
        </p:nvSpPr>
        <p:spPr>
          <a:xfrm>
            <a:off x="2039440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C58F32F-586E-1966-C42D-B490D707690D}"/>
              </a:ext>
            </a:extLst>
          </p:cNvPr>
          <p:cNvSpPr/>
          <p:nvPr/>
        </p:nvSpPr>
        <p:spPr>
          <a:xfrm>
            <a:off x="2796722" y="1939642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08FFCB0-D780-B66D-DA14-2AB23247A6A3}"/>
              </a:ext>
            </a:extLst>
          </p:cNvPr>
          <p:cNvSpPr/>
          <p:nvPr/>
        </p:nvSpPr>
        <p:spPr>
          <a:xfrm>
            <a:off x="946370" y="3451818"/>
            <a:ext cx="382415" cy="38241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B789CBD-B238-B3AB-BD17-A4E27568985F}"/>
              </a:ext>
            </a:extLst>
          </p:cNvPr>
          <p:cNvSpPr/>
          <p:nvPr/>
        </p:nvSpPr>
        <p:spPr>
          <a:xfrm>
            <a:off x="276775" y="4151304"/>
            <a:ext cx="382415" cy="3824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5A3DDB6-1327-A560-44FC-CB14CC69F797}"/>
              </a:ext>
            </a:extLst>
          </p:cNvPr>
          <p:cNvSpPr/>
          <p:nvPr/>
        </p:nvSpPr>
        <p:spPr>
          <a:xfrm>
            <a:off x="775767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1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2C2A3A-DE05-8F23-59E3-1AEA86BADBAE}"/>
              </a:ext>
            </a:extLst>
          </p:cNvPr>
          <p:cNvSpPr/>
          <p:nvPr/>
        </p:nvSpPr>
        <p:spPr>
          <a:xfrm>
            <a:off x="1274759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2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5EDBC37-F241-C8F8-ABA4-30233D8B209B}"/>
              </a:ext>
            </a:extLst>
          </p:cNvPr>
          <p:cNvSpPr/>
          <p:nvPr/>
        </p:nvSpPr>
        <p:spPr>
          <a:xfrm>
            <a:off x="1773751" y="4151304"/>
            <a:ext cx="382415" cy="3824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3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3E6DBD5-FC86-9AFD-04FD-28BB5B8919F2}"/>
              </a:ext>
            </a:extLst>
          </p:cNvPr>
          <p:cNvSpPr/>
          <p:nvPr/>
        </p:nvSpPr>
        <p:spPr>
          <a:xfrm>
            <a:off x="2272743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latin typeface="+mj-lt"/>
              </a:rPr>
              <a:t>4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AC70D42-24C9-C409-9E4D-33516BC8F2B8}"/>
              </a:ext>
            </a:extLst>
          </p:cNvPr>
          <p:cNvSpPr/>
          <p:nvPr/>
        </p:nvSpPr>
        <p:spPr>
          <a:xfrm>
            <a:off x="2771735" y="4151304"/>
            <a:ext cx="382415" cy="3824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5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AFCA9A1-8C0D-395C-9761-83293118B208}"/>
              </a:ext>
            </a:extLst>
          </p:cNvPr>
          <p:cNvSpPr/>
          <p:nvPr/>
        </p:nvSpPr>
        <p:spPr>
          <a:xfrm>
            <a:off x="3270727" y="4151304"/>
            <a:ext cx="382415" cy="38241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noProof="0">
                <a:latin typeface="+mj-lt"/>
              </a:rPr>
              <a:t>6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F821027-51C6-14F9-EAEC-8842EA2F8CE0}"/>
              </a:ext>
            </a:extLst>
          </p:cNvPr>
          <p:cNvCxnSpPr>
            <a:cxnSpLocks/>
          </p:cNvCxnSpPr>
          <p:nvPr/>
        </p:nvCxnSpPr>
        <p:spPr>
          <a:xfrm flipH="1">
            <a:off x="1524380" y="1436066"/>
            <a:ext cx="573623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496CB2-5BAE-51F0-6091-D088C9131EA5}"/>
              </a:ext>
            </a:extLst>
          </p:cNvPr>
          <p:cNvCxnSpPr>
            <a:cxnSpLocks/>
          </p:cNvCxnSpPr>
          <p:nvPr/>
        </p:nvCxnSpPr>
        <p:spPr>
          <a:xfrm flipH="1">
            <a:off x="1141965" y="2266054"/>
            <a:ext cx="247210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6C5350B-3522-2EEF-C0D9-60D9471C5C6F}"/>
              </a:ext>
            </a:extLst>
          </p:cNvPr>
          <p:cNvCxnSpPr>
            <a:cxnSpLocks/>
          </p:cNvCxnSpPr>
          <p:nvPr/>
        </p:nvCxnSpPr>
        <p:spPr>
          <a:xfrm>
            <a:off x="1659584" y="2266054"/>
            <a:ext cx="191208" cy="3557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9548A14-5071-8743-CCF8-F32D24FDE6EB}"/>
              </a:ext>
            </a:extLst>
          </p:cNvPr>
          <p:cNvCxnSpPr>
            <a:cxnSpLocks/>
          </p:cNvCxnSpPr>
          <p:nvPr/>
        </p:nvCxnSpPr>
        <p:spPr>
          <a:xfrm flipH="1">
            <a:off x="2230648" y="1492069"/>
            <a:ext cx="2560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4A6EAC9-7D3E-2CFA-149A-C4B55EC61A94}"/>
              </a:ext>
            </a:extLst>
          </p:cNvPr>
          <p:cNvCxnSpPr>
            <a:cxnSpLocks/>
          </p:cNvCxnSpPr>
          <p:nvPr/>
        </p:nvCxnSpPr>
        <p:spPr>
          <a:xfrm>
            <a:off x="2368412" y="1436066"/>
            <a:ext cx="619518" cy="50357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4838A2E-2CF2-6A70-6110-4813F7C9FB63}"/>
              </a:ext>
            </a:extLst>
          </p:cNvPr>
          <p:cNvCxnSpPr>
            <a:cxnSpLocks/>
          </p:cNvCxnSpPr>
          <p:nvPr/>
        </p:nvCxnSpPr>
        <p:spPr>
          <a:xfrm flipH="1">
            <a:off x="1137578" y="3004245"/>
            <a:ext cx="4387" cy="44757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60E94C-B09E-8108-45FA-D34FCA759F4C}"/>
              </a:ext>
            </a:extLst>
          </p:cNvPr>
          <p:cNvSpPr/>
          <p:nvPr/>
        </p:nvSpPr>
        <p:spPr>
          <a:xfrm>
            <a:off x="1137578" y="2089411"/>
            <a:ext cx="2237388" cy="8054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86B3-BB56-90C4-1D07-47C7FE45DFDC}"/>
              </a:ext>
            </a:extLst>
          </p:cNvPr>
          <p:cNvSpPr/>
          <p:nvPr/>
        </p:nvSpPr>
        <p:spPr>
          <a:xfrm>
            <a:off x="695368" y="2617524"/>
            <a:ext cx="2957765" cy="27492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BDC339C-D4DE-3168-1126-09452CD4E4C5}"/>
              </a:ext>
            </a:extLst>
          </p:cNvPr>
          <p:cNvSpPr/>
          <p:nvPr/>
        </p:nvSpPr>
        <p:spPr>
          <a:xfrm>
            <a:off x="218584" y="3318811"/>
            <a:ext cx="3763883" cy="428871"/>
          </a:xfrm>
          <a:custGeom>
            <a:avLst/>
            <a:gdLst>
              <a:gd name="connsiteX0" fmla="*/ 0 w 2302625"/>
              <a:gd name="connsiteY0" fmla="*/ 0 h 158271"/>
              <a:gd name="connsiteX1" fmla="*/ 1221971 w 2302625"/>
              <a:gd name="connsiteY1" fmla="*/ 157941 h 158271"/>
              <a:gd name="connsiteX2" fmla="*/ 2302625 w 2302625"/>
              <a:gd name="connsiteY2" fmla="*/ 33250 h 15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2625" h="158271">
                <a:moveTo>
                  <a:pt x="0" y="0"/>
                </a:moveTo>
                <a:cubicBezTo>
                  <a:pt x="419100" y="76199"/>
                  <a:pt x="838200" y="152399"/>
                  <a:pt x="1221971" y="157941"/>
                </a:cubicBezTo>
                <a:cubicBezTo>
                  <a:pt x="1605742" y="163483"/>
                  <a:pt x="1954183" y="98366"/>
                  <a:pt x="2302625" y="33250"/>
                </a:cubicBezTo>
              </a:path>
            </a:pathLst>
          </a:custGeom>
          <a:noFill/>
          <a:ln w="381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A8C6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D5A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AD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3AB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EFF7"/>
                                      </p:to>
                                    </p:animClr>
                                    <p:set>
                                      <p:cBhvr>
                                        <p:cTn id="145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CCFE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4D03-5A21-4D6F-E9CA-03855729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E5364C-7D48-F578-08C3-DC44ACA9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now let's look at some words</a:t>
            </a:r>
          </a:p>
        </p:txBody>
      </p:sp>
    </p:spTree>
    <p:extLst>
      <p:ext uri="{BB962C8B-B14F-4D97-AF65-F5344CB8AC3E}">
        <p14:creationId xmlns:p14="http://schemas.microsoft.com/office/powerpoint/2010/main" val="159551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027A9-F79C-B0D3-DF8B-8D59CD80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AD02C3-52A2-1EA7-A26C-DF0611A2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both are useful!</a:t>
            </a:r>
            <a:br>
              <a:rPr lang="en-US" sz="3600"/>
            </a:br>
            <a:r>
              <a:rPr lang="en-US" sz="2400"/>
              <a:t>(Math to figure out the algorithm, CS to code it up)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5368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9D7A771-12FE-D868-CE4F-33A1879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9" t="13980" r="1938" b="8154"/>
          <a:stretch/>
        </p:blipFill>
        <p:spPr>
          <a:xfrm>
            <a:off x="6968822" y="3280043"/>
            <a:ext cx="1658177" cy="1673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A9582-F30B-5FD8-4EF9-0AF082F7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(walking the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5CF-1D5F-6C6B-E235-D117AED961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tree traversal</a:t>
            </a:r>
            <a:r>
              <a:rPr lang="en-US"/>
              <a:t> means iterating through all of the tree's nodes</a:t>
            </a:r>
          </a:p>
          <a:p>
            <a:endParaRPr lang="en-US"/>
          </a:p>
          <a:p>
            <a:pPr lvl="1"/>
            <a:r>
              <a:rPr lang="en-US" b="1"/>
              <a:t>breadth-first</a:t>
            </a:r>
            <a:r>
              <a:rPr lang="en-US"/>
              <a:t> explores as broadly (widely) as possible</a:t>
            </a:r>
          </a:p>
          <a:p>
            <a:pPr lvl="2"/>
            <a:r>
              <a:rPr lang="en-US"/>
              <a:t>one </a:t>
            </a:r>
            <a:r>
              <a:rPr lang="en-US" b="1"/>
              <a:t>level</a:t>
            </a:r>
            <a:r>
              <a:rPr lang="en-US"/>
              <a:t> (</a:t>
            </a:r>
            <a:r>
              <a:rPr lang="en-US" b="1"/>
              <a:t>depth</a:t>
            </a:r>
            <a:r>
              <a:rPr lang="en-US"/>
              <a:t>)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queue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r>
              <a:rPr lang="en-US" b="1"/>
              <a:t>depth-first </a:t>
            </a:r>
            <a:r>
              <a:rPr lang="en-US"/>
              <a:t>explores as deeply as possible </a:t>
            </a:r>
          </a:p>
          <a:p>
            <a:pPr lvl="2"/>
            <a:r>
              <a:rPr lang="en-US"/>
              <a:t>one </a:t>
            </a:r>
            <a:r>
              <a:rPr lang="en-US" b="1"/>
              <a:t>root-to-leaf path</a:t>
            </a:r>
            <a:r>
              <a:rPr lang="en-US"/>
              <a:t> at a time</a:t>
            </a:r>
          </a:p>
          <a:p>
            <a:pPr lvl="2"/>
            <a:r>
              <a:rPr lang="en-US"/>
              <a:t>uses a </a:t>
            </a:r>
            <a:r>
              <a:rPr lang="en-US" b="1"/>
              <a:t>stack</a:t>
            </a:r>
            <a:r>
              <a:rPr lang="en-US"/>
              <a:t> (or </a:t>
            </a:r>
            <a:r>
              <a:rPr lang="en-US" b="1"/>
              <a:t>recursion</a:t>
            </a:r>
            <a:r>
              <a:rPr lang="en-US"/>
              <a:t>, which uses the callstack)</a:t>
            </a:r>
          </a:p>
          <a:p>
            <a:pPr lvl="2"/>
            <a:endParaRPr lang="en-US" sz="1000" b="1"/>
          </a:p>
          <a:p>
            <a:pPr lvl="2"/>
            <a:r>
              <a:rPr lang="en-US" sz="1000" b="1"/>
              <a:t>☠ there are actually 6 subtly different variants of depth-first traversal</a:t>
            </a:r>
            <a:br>
              <a:rPr lang="en-US" sz="1000" b="1"/>
            </a:br>
            <a:r>
              <a:rPr lang="en-US" sz="1000" b="1"/>
              <a:t>(i will explain them when we get to binary trees)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7B3E-5FA0-2DE5-2A8D-FB2BDD2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36" y="1442785"/>
            <a:ext cx="1609680" cy="1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6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6AD8B-5CCB-0A17-FD6C-9EFFD19C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why might we want to traverse a tree?</a:t>
            </a:r>
            <a:br>
              <a:rPr lang="en-US" sz="3600"/>
            </a:br>
            <a:br>
              <a:rPr lang="en-US" sz="3600"/>
            </a:br>
            <a:r>
              <a:rPr lang="en-US" sz="2000"/>
              <a:t>why did we want to traverse a linked list?</a:t>
            </a:r>
            <a:br>
              <a:rPr lang="en-US" sz="2000"/>
            </a:br>
            <a:br>
              <a:rPr lang="en-US" sz="2000"/>
            </a:br>
            <a:r>
              <a:rPr lang="en-US" sz="1600"/>
              <a:t>do we ever *traverse* an array?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05569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95BC3-DF23-5695-6F98-C128D271460C}"/>
              </a:ext>
            </a:extLst>
          </p:cNvPr>
          <p:cNvSpPr txBox="1"/>
          <p:nvPr/>
        </p:nvSpPr>
        <p:spPr>
          <a:xfrm>
            <a:off x="888112" y="482489"/>
            <a:ext cx="41052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words in a </a:t>
            </a:r>
            <a:r>
              <a:rPr lang="en-US" sz="2400" b="1"/>
              <a:t>trie </a:t>
            </a:r>
            <a:r>
              <a:rPr lang="en-US" sz="2400"/>
              <a:t>(</a:t>
            </a:r>
            <a:r>
              <a:rPr lang="en-US" sz="2400" b="1">
                <a:solidFill>
                  <a:schemeClr val="accent5"/>
                </a:solidFill>
              </a:rPr>
              <a:t>HW09</a:t>
            </a:r>
            <a:r>
              <a:rPr lang="en-US" sz="240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03429-2678-40C2-3D72-9B7CFB8FD1AD}"/>
              </a:ext>
            </a:extLst>
          </p:cNvPr>
          <p:cNvSpPr txBox="1"/>
          <p:nvPr/>
        </p:nvSpPr>
        <p:spPr>
          <a:xfrm>
            <a:off x="1972437" y="2599457"/>
            <a:ext cx="282892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evaluating an </a:t>
            </a:r>
            <a:r>
              <a:rPr lang="en-US" sz="2400" b="1"/>
              <a:t>expression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CEBF7-5CD6-083B-3F08-D6C4FE4D0CB6}"/>
              </a:ext>
            </a:extLst>
          </p:cNvPr>
          <p:cNvSpPr txBox="1"/>
          <p:nvPr/>
        </p:nvSpPr>
        <p:spPr>
          <a:xfrm>
            <a:off x="4206240" y="1540973"/>
            <a:ext cx="36217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searching</a:t>
            </a:r>
            <a:r>
              <a:rPr lang="en-US" sz="2400"/>
              <a:t> for something (</a:t>
            </a:r>
            <a:r>
              <a:rPr lang="en-US" sz="2400" b="1">
                <a:solidFill>
                  <a:schemeClr val="accent5"/>
                </a:solidFill>
              </a:rPr>
              <a:t>HW10?</a:t>
            </a:r>
            <a:r>
              <a:rPr lang="en-US" sz="2400"/>
              <a:t>)</a:t>
            </a:r>
            <a:endParaRPr lang="en-US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7F57-72E1-43DB-3D3C-D7CE8099F9C4}"/>
              </a:ext>
            </a:extLst>
          </p:cNvPr>
          <p:cNvSpPr txBox="1"/>
          <p:nvPr/>
        </p:nvSpPr>
        <p:spPr>
          <a:xfrm>
            <a:off x="4345685" y="3660745"/>
            <a:ext cx="27813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gathering all the nodes into a list (</a:t>
            </a:r>
            <a:r>
              <a:rPr lang="en-US" sz="2400" b="1">
                <a:solidFill>
                  <a:schemeClr val="accent5"/>
                </a:solidFill>
              </a:rPr>
              <a:t>Tut09</a:t>
            </a:r>
            <a:r>
              <a:rPr lang="en-US" sz="2400"/>
              <a:t>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535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9D2-2708-D61D-7E0A-0A33166D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/>
              <a:t>Terrific Tree</a:t>
            </a:r>
            <a:br>
              <a:rPr lang="en-US" sz="8000"/>
            </a:br>
            <a:r>
              <a:rPr lang="en-US" sz="8000"/>
              <a:t>Traversal Tutorial</a:t>
            </a:r>
          </a:p>
        </p:txBody>
      </p:sp>
    </p:spTree>
    <p:extLst>
      <p:ext uri="{BB962C8B-B14F-4D97-AF65-F5344CB8AC3E}">
        <p14:creationId xmlns:p14="http://schemas.microsoft.com/office/powerpoint/2010/main" val="2125127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54E2F1-5BE2-EE9E-FB6C-4769FC00C4FB}"/>
              </a:ext>
            </a:extLst>
          </p:cNvPr>
          <p:cNvSpPr txBox="1"/>
          <p:nvPr/>
        </p:nvSpPr>
        <p:spPr>
          <a:xfrm>
            <a:off x="358346" y="124929"/>
            <a:ext cx="8396548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>
                <a:solidFill>
                  <a:schemeClr val="accent5"/>
                </a:solidFill>
              </a:rPr>
              <a:t>ANNOUNCEMENTS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ea typeface="Segoe UI Emoji" panose="020B0502040204020203" pitchFamily="34" charset="0"/>
              <a:cs typeface="+mj-cs"/>
            </a:endParaRPr>
          </a:p>
          <a:p>
            <a:r>
              <a:rPr lang="en-US" sz="2400">
                <a:solidFill>
                  <a:schemeClr val="accent5"/>
                </a:solidFill>
              </a:rPr>
              <a:t>today is Fun Friday?</a:t>
            </a:r>
            <a:endParaRPr lang="en-US" sz="2400"/>
          </a:p>
          <a:p>
            <a:endParaRPr lang="en-US" sz="2400"/>
          </a:p>
          <a:p>
            <a:br>
              <a:rPr lang="en-US" sz="2400"/>
            </a:br>
            <a:r>
              <a:rPr lang="en-US" sz="3200">
                <a:solidFill>
                  <a:schemeClr val="accent1"/>
                </a:solidFill>
              </a:rPr>
              <a:t>WARMUP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vibes seem low, so here is</a:t>
            </a:r>
          </a:p>
          <a:p>
            <a:r>
              <a:rPr lang="en-US" sz="2400">
                <a:solidFill>
                  <a:schemeClr val="accent1"/>
                </a:solidFill>
              </a:rPr>
              <a:t>an extra a-MAZE-ing warmup </a:t>
            </a:r>
          </a:p>
          <a:p>
            <a:r>
              <a:rPr lang="en-US" sz="2400">
                <a:solidFill>
                  <a:srgbClr val="FD971F"/>
                </a:solidFill>
              </a:rPr>
              <a:t>draw this maze as a tree</a:t>
            </a:r>
          </a:p>
          <a:p>
            <a:endParaRPr lang="en-US" sz="2400">
              <a:solidFill>
                <a:schemeClr val="accent1"/>
              </a:solidFill>
            </a:endParaRPr>
          </a:p>
          <a:p>
            <a:br>
              <a:rPr lang="en-US" sz="240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TODAY</a:t>
            </a:r>
            <a:endParaRPr lang="en-US" sz="2400">
              <a:solidFill>
                <a:schemeClr val="accent4"/>
              </a:solidFill>
            </a:endParaRPr>
          </a:p>
          <a:p>
            <a:r>
              <a:rPr lang="en-US" sz="2400">
                <a:solidFill>
                  <a:schemeClr val="accent4"/>
                </a:solidFill>
              </a:rPr>
              <a:t>tree traversal wrapup; quadtree reading</a:t>
            </a:r>
          </a:p>
        </p:txBody>
      </p:sp>
      <p:sp>
        <p:nvSpPr>
          <p:cNvPr id="2" name="AutoShape 2" descr="Binary tree - Wikipedia">
            <a:extLst>
              <a:ext uri="{FF2B5EF4-FFF2-40B4-BE49-F238E27FC236}">
                <a16:creationId xmlns:a16="http://schemas.microsoft.com/office/drawing/2014/main" id="{DA60F830-E1C9-0C12-5DAB-7C4C84285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6CC514F8-0D3A-5F18-FCDF-ACF9F21E9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79543"/>
          <a:stretch/>
        </p:blipFill>
        <p:spPr bwMode="auto">
          <a:xfrm>
            <a:off x="4620431" y="764724"/>
            <a:ext cx="2825577" cy="6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530BC-5E65-F185-AD23-484C4EBAE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951" t="-1" r="-4386" b="-9441"/>
          <a:stretch/>
        </p:blipFill>
        <p:spPr>
          <a:xfrm>
            <a:off x="4620431" y="1433346"/>
            <a:ext cx="2825576" cy="28253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5CAB7-629F-6113-8350-BB4A9BCF1CF1}"/>
              </a:ext>
            </a:extLst>
          </p:cNvPr>
          <p:cNvSpPr txBox="1"/>
          <p:nvPr/>
        </p:nvSpPr>
        <p:spPr>
          <a:xfrm>
            <a:off x="5571902" y="1293608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B47-B84E-EF40-256E-5D7827927699}"/>
              </a:ext>
            </a:extLst>
          </p:cNvPr>
          <p:cNvSpPr txBox="1"/>
          <p:nvPr/>
        </p:nvSpPr>
        <p:spPr>
          <a:xfrm rot="16200000">
            <a:off x="5571902" y="3646900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2334009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54BBD-38CC-AB86-0656-E3884A66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LEC-02</a:t>
            </a:r>
          </a:p>
        </p:txBody>
      </p:sp>
    </p:spTree>
    <p:extLst>
      <p:ext uri="{BB962C8B-B14F-4D97-AF65-F5344CB8AC3E}">
        <p14:creationId xmlns:p14="http://schemas.microsoft.com/office/powerpoint/2010/main" val="2115706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961434-BEDB-899D-D466-9D14C716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  <p:pic>
        <p:nvPicPr>
          <p:cNvPr id="3" name="Picture 2" descr="Premium Vector | Maze game for kids simple maze puzzle with ...">
            <a:extLst>
              <a:ext uri="{FF2B5EF4-FFF2-40B4-BE49-F238E27FC236}">
                <a16:creationId xmlns:a16="http://schemas.microsoft.com/office/drawing/2014/main" id="{B1377D2B-1B59-B646-3653-AEAF1184B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1618"/>
          <a:stretch/>
        </p:blipFill>
        <p:spPr bwMode="auto">
          <a:xfrm>
            <a:off x="2568146" y="204811"/>
            <a:ext cx="4007707" cy="8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A5FD9-67B1-ADEC-8C0F-DCCE9DC20B07}"/>
              </a:ext>
            </a:extLst>
          </p:cNvPr>
          <p:cNvSpPr txBox="1"/>
          <p:nvPr/>
        </p:nvSpPr>
        <p:spPr>
          <a:xfrm>
            <a:off x="4100575" y="1346886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5E20A-ED0B-7829-3527-170EDF40AC66}"/>
              </a:ext>
            </a:extLst>
          </p:cNvPr>
          <p:cNvSpPr txBox="1"/>
          <p:nvPr/>
        </p:nvSpPr>
        <p:spPr>
          <a:xfrm>
            <a:off x="4100575" y="4681835"/>
            <a:ext cx="105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95191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mium Vector | Maze game for kids simple maze puzzle with ...">
            <a:extLst>
              <a:ext uri="{FF2B5EF4-FFF2-40B4-BE49-F238E27FC236}">
                <a16:creationId xmlns:a16="http://schemas.microsoft.com/office/drawing/2014/main" id="{F4F7C289-947C-E945-4681-A20DCBA2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 b="80098"/>
          <a:stretch/>
        </p:blipFill>
        <p:spPr bwMode="auto">
          <a:xfrm>
            <a:off x="2568146" y="204812"/>
            <a:ext cx="4007707" cy="9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13DB9CF-103F-7EF0-3EEF-50F31AFF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04982" y="1074998"/>
            <a:ext cx="3517941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965621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628938" y="12109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4955572" y="12149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631246" y="121937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965622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628939" y="188766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4955573" y="189161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631247" y="189607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95326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61658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494321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61889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953266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616583" y="323764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4943217" y="324159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618891" y="324605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953265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616582" y="391486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4943216" y="391880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618890" y="392327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953265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965621" y="12193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982091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96973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969734" y="324210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965621" y="39148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294563" y="123618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311033" y="19044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29867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29867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294563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61658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4955572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653040" y="12193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953265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61658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4955572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653040" y="456581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616581" y="190053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620689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61658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633046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279899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23764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57054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628938" y="18742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4955572" y="189109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616582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61247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628939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606533" y="1887666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60242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618890" y="325892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618890" y="189607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61478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631247" y="32673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4955572" y="38753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4955572" y="3939404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39232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4955572" y="393167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4955572" y="191717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27488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982091" y="325446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8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718481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505368" y="988536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079142" y="9924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5878386" y="99694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718482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505369" y="17764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079143" y="178040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5878387" y="178486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70612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9301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06678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586603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706126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93013" y="336121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066787" y="336516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5866031" y="336962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706125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93012" y="414964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066786" y="415359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5866030" y="415805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706125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718481" y="99694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734951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72259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722594" y="336567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718481" y="414964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541703" y="101376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558173" y="179327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54581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54581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541703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49301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079142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5900180" y="9969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706125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49301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079142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5900180" y="480060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493011" y="1789318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497119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49301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509476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156329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07914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45933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505368" y="16518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079142" y="166867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369442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36533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381799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730103" y="17764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72599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742460" y="338249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5866030" y="17848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586192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5878387" y="33909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079142" y="399895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079142" y="417418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15805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079142" y="416646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079142" y="180596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39845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734951" y="337803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168684" y="336121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8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5DAA-097F-F2E9-9FC2-B7106B60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E3773-688C-A980-033B-D88BA08E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in CSCI 136, i will focus on the CS view</a:t>
            </a:r>
            <a:br>
              <a:rPr lang="en-US" sz="3600"/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egoe UI Emoji" panose="020B0502040204020203" pitchFamily="34" charset="0"/>
                <a:cs typeface="+mj-cs"/>
              </a:rPr>
              <a:t>(MATH 200, CSCI 256 will look at the Math side)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90001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8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7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85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1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56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35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2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84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C146-1BF2-FF48-E4D7-3AE099CD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07B704-334C-5909-9687-A15DA29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🙂👍</a:t>
            </a:r>
          </a:p>
        </p:txBody>
      </p:sp>
    </p:spTree>
    <p:extLst>
      <p:ext uri="{BB962C8B-B14F-4D97-AF65-F5344CB8AC3E}">
        <p14:creationId xmlns:p14="http://schemas.microsoft.com/office/powerpoint/2010/main" val="1478046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646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8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1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4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3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D2B5E0-8EBB-9CA8-05EE-578F27BFB947}"/>
              </a:ext>
            </a:extLst>
          </p:cNvPr>
          <p:cNvCxnSpPr/>
          <p:nvPr/>
        </p:nvCxnSpPr>
        <p:spPr>
          <a:xfrm>
            <a:off x="2458985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44378C-EF95-93DC-AC4B-594065DAB469}"/>
              </a:ext>
            </a:extLst>
          </p:cNvPr>
          <p:cNvCxnSpPr>
            <a:cxnSpLocks/>
          </p:cNvCxnSpPr>
          <p:nvPr/>
        </p:nvCxnSpPr>
        <p:spPr>
          <a:xfrm>
            <a:off x="2471341" y="77451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10435D-6472-F843-C052-CD271259CF48}"/>
              </a:ext>
            </a:extLst>
          </p:cNvPr>
          <p:cNvCxnSpPr>
            <a:cxnSpLocks/>
          </p:cNvCxnSpPr>
          <p:nvPr/>
        </p:nvCxnSpPr>
        <p:spPr>
          <a:xfrm>
            <a:off x="2487811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85516-EBF9-992A-5778-CCC613E751DA}"/>
              </a:ext>
            </a:extLst>
          </p:cNvPr>
          <p:cNvCxnSpPr>
            <a:cxnSpLocks/>
          </p:cNvCxnSpPr>
          <p:nvPr/>
        </p:nvCxnSpPr>
        <p:spPr>
          <a:xfrm>
            <a:off x="2475454" y="256934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24AC96-E022-6A3E-45B2-FA8E3225BA1F}"/>
              </a:ext>
            </a:extLst>
          </p:cNvPr>
          <p:cNvCxnSpPr>
            <a:cxnSpLocks/>
          </p:cNvCxnSpPr>
          <p:nvPr/>
        </p:nvCxnSpPr>
        <p:spPr>
          <a:xfrm>
            <a:off x="2475454" y="348924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A21DE-4929-E85A-7ACA-DD5958E1F7EA}"/>
              </a:ext>
            </a:extLst>
          </p:cNvPr>
          <p:cNvCxnSpPr>
            <a:cxnSpLocks/>
          </p:cNvCxnSpPr>
          <p:nvPr/>
        </p:nvCxnSpPr>
        <p:spPr>
          <a:xfrm>
            <a:off x="2471341" y="4396784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CD0E1-682C-E230-241C-D06E31222A68}"/>
              </a:ext>
            </a:extLst>
          </p:cNvPr>
          <p:cNvCxnSpPr>
            <a:cxnSpLocks/>
          </p:cNvCxnSpPr>
          <p:nvPr/>
        </p:nvCxnSpPr>
        <p:spPr>
          <a:xfrm>
            <a:off x="6788843" y="791337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FF2692-443B-E1AC-40AF-342F7D480BCA}"/>
              </a:ext>
            </a:extLst>
          </p:cNvPr>
          <p:cNvCxnSpPr>
            <a:cxnSpLocks/>
          </p:cNvCxnSpPr>
          <p:nvPr/>
        </p:nvCxnSpPr>
        <p:spPr>
          <a:xfrm>
            <a:off x="6805313" y="1682058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D4D93-D2C5-9990-F960-8BD4921E4F04}"/>
              </a:ext>
            </a:extLst>
          </p:cNvPr>
          <p:cNvCxnSpPr>
            <a:cxnSpLocks/>
          </p:cNvCxnSpPr>
          <p:nvPr/>
        </p:nvCxnSpPr>
        <p:spPr>
          <a:xfrm>
            <a:off x="6792956" y="2586165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80D18A-F432-F0C2-B36A-489FF779EEA9}"/>
              </a:ext>
            </a:extLst>
          </p:cNvPr>
          <p:cNvCxnSpPr>
            <a:cxnSpLocks/>
          </p:cNvCxnSpPr>
          <p:nvPr/>
        </p:nvCxnSpPr>
        <p:spPr>
          <a:xfrm>
            <a:off x="679295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3186CC-8889-F412-C902-6F6F02A4E4F9}"/>
              </a:ext>
            </a:extLst>
          </p:cNvPr>
          <p:cNvCxnSpPr>
            <a:cxnSpLocks/>
          </p:cNvCxnSpPr>
          <p:nvPr/>
        </p:nvCxnSpPr>
        <p:spPr>
          <a:xfrm>
            <a:off x="6788843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3CF460-FA5E-E1A7-9B27-5EA4067008AD}"/>
              </a:ext>
            </a:extLst>
          </p:cNvPr>
          <p:cNvCxnSpPr/>
          <p:nvPr/>
        </p:nvCxnSpPr>
        <p:spPr>
          <a:xfrm>
            <a:off x="336944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9A0D25-2AF1-4866-B9CA-6EC1FD51B343}"/>
              </a:ext>
            </a:extLst>
          </p:cNvPr>
          <p:cNvCxnSpPr/>
          <p:nvPr/>
        </p:nvCxnSpPr>
        <p:spPr>
          <a:xfrm>
            <a:off x="5202712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94CE7A-FC2D-EAD6-0FAE-D08DB7BA0F80}"/>
              </a:ext>
            </a:extLst>
          </p:cNvPr>
          <p:cNvCxnSpPr/>
          <p:nvPr/>
        </p:nvCxnSpPr>
        <p:spPr>
          <a:xfrm>
            <a:off x="6147320" y="774519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F96B45-936B-AD72-A3EC-650BE896FA9A}"/>
              </a:ext>
            </a:extLst>
          </p:cNvPr>
          <p:cNvCxnSpPr/>
          <p:nvPr/>
        </p:nvCxnSpPr>
        <p:spPr>
          <a:xfrm>
            <a:off x="2458985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A405AB-F115-3778-B0E4-62A40EB0C6D7}"/>
              </a:ext>
            </a:extLst>
          </p:cNvPr>
          <p:cNvCxnSpPr/>
          <p:nvPr/>
        </p:nvCxnSpPr>
        <p:spPr>
          <a:xfrm>
            <a:off x="336944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6B21C5-688B-0333-B410-5C29C1BD187D}"/>
              </a:ext>
            </a:extLst>
          </p:cNvPr>
          <p:cNvCxnSpPr/>
          <p:nvPr/>
        </p:nvCxnSpPr>
        <p:spPr>
          <a:xfrm>
            <a:off x="5202712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2893E0-1186-69C6-2C5D-566D12D47532}"/>
              </a:ext>
            </a:extLst>
          </p:cNvPr>
          <p:cNvCxnSpPr/>
          <p:nvPr/>
        </p:nvCxnSpPr>
        <p:spPr>
          <a:xfrm>
            <a:off x="6147320" y="504774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319A41F-4072-E581-1507-44EB225E805F}"/>
              </a:ext>
            </a:extLst>
          </p:cNvPr>
          <p:cNvCxnSpPr/>
          <p:nvPr/>
        </p:nvCxnSpPr>
        <p:spPr>
          <a:xfrm>
            <a:off x="3369441" y="167810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1EDF8-82E3-5AC6-9BF4-7C6AFCBDB0A9}"/>
              </a:ext>
            </a:extLst>
          </p:cNvPr>
          <p:cNvCxnSpPr>
            <a:cxnSpLocks/>
          </p:cNvCxnSpPr>
          <p:nvPr/>
        </p:nvCxnSpPr>
        <p:spPr>
          <a:xfrm>
            <a:off x="3373549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A2A43C-9B0A-B577-1CD1-5C8C4F69DE3A}"/>
              </a:ext>
            </a:extLst>
          </p:cNvPr>
          <p:cNvCxnSpPr>
            <a:cxnSpLocks/>
          </p:cNvCxnSpPr>
          <p:nvPr/>
        </p:nvCxnSpPr>
        <p:spPr>
          <a:xfrm>
            <a:off x="3369441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3B8C60-04BE-0A9C-9E53-C81EDFFD1A28}"/>
              </a:ext>
            </a:extLst>
          </p:cNvPr>
          <p:cNvCxnSpPr>
            <a:cxnSpLocks/>
          </p:cNvCxnSpPr>
          <p:nvPr/>
        </p:nvCxnSpPr>
        <p:spPr>
          <a:xfrm>
            <a:off x="3385906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62D8F0-1DB2-D6BC-AE7B-ADE93C19523B}"/>
              </a:ext>
            </a:extLst>
          </p:cNvPr>
          <p:cNvCxnSpPr>
            <a:cxnSpLocks/>
          </p:cNvCxnSpPr>
          <p:nvPr/>
        </p:nvCxnSpPr>
        <p:spPr>
          <a:xfrm>
            <a:off x="4292255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69176-7932-0B97-66EA-BE8F66C64F5D}"/>
              </a:ext>
            </a:extLst>
          </p:cNvPr>
          <p:cNvCxnSpPr>
            <a:cxnSpLocks/>
          </p:cNvCxnSpPr>
          <p:nvPr/>
        </p:nvCxnSpPr>
        <p:spPr>
          <a:xfrm>
            <a:off x="4032759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D87B5-2455-40BC-6821-26F28E732AB2}"/>
              </a:ext>
            </a:extLst>
          </p:cNvPr>
          <p:cNvCxnSpPr>
            <a:cxnSpLocks/>
          </p:cNvCxnSpPr>
          <p:nvPr/>
        </p:nvCxnSpPr>
        <p:spPr>
          <a:xfrm>
            <a:off x="4292255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3D800B-0A4C-8128-97CD-6F766BA62997}"/>
              </a:ext>
            </a:extLst>
          </p:cNvPr>
          <p:cNvCxnSpPr>
            <a:cxnSpLocks/>
          </p:cNvCxnSpPr>
          <p:nvPr/>
        </p:nvCxnSpPr>
        <p:spPr>
          <a:xfrm>
            <a:off x="495557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0EE39F-90BF-E64A-92B2-062694953FFB}"/>
              </a:ext>
            </a:extLst>
          </p:cNvPr>
          <p:cNvCxnSpPr>
            <a:cxnSpLocks/>
          </p:cNvCxnSpPr>
          <p:nvPr/>
        </p:nvCxnSpPr>
        <p:spPr>
          <a:xfrm>
            <a:off x="5202712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CED0D3-F47D-EED0-A6A1-6E42B963FD57}"/>
              </a:ext>
            </a:extLst>
          </p:cNvPr>
          <p:cNvCxnSpPr/>
          <p:nvPr/>
        </p:nvCxnSpPr>
        <p:spPr>
          <a:xfrm>
            <a:off x="4279899" y="3245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A61250-1645-BE06-5953-0F31889A6B6D}"/>
              </a:ext>
            </a:extLst>
          </p:cNvPr>
          <p:cNvCxnSpPr/>
          <p:nvPr/>
        </p:nvCxnSpPr>
        <p:spPr>
          <a:xfrm>
            <a:off x="4292255" y="2593716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A35134-39DD-5AC8-7040-3105ADB18A9C}"/>
              </a:ext>
            </a:extLst>
          </p:cNvPr>
          <p:cNvCxnSpPr/>
          <p:nvPr/>
        </p:nvCxnSpPr>
        <p:spPr>
          <a:xfrm>
            <a:off x="4292255" y="2348120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62844-6CE1-2382-61DB-8C321ED3C2A5}"/>
              </a:ext>
            </a:extLst>
          </p:cNvPr>
          <p:cNvCxnSpPr/>
          <p:nvPr/>
        </p:nvCxnSpPr>
        <p:spPr>
          <a:xfrm>
            <a:off x="4292255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8CFCD-4934-375A-CDB6-7DD8CC332BCC}"/>
              </a:ext>
            </a:extLst>
          </p:cNvPr>
          <p:cNvCxnSpPr/>
          <p:nvPr/>
        </p:nvCxnSpPr>
        <p:spPr>
          <a:xfrm>
            <a:off x="4292255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59952-9110-E973-96B2-745887066478}"/>
              </a:ext>
            </a:extLst>
          </p:cNvPr>
          <p:cNvCxnSpPr/>
          <p:nvPr/>
        </p:nvCxnSpPr>
        <p:spPr>
          <a:xfrm>
            <a:off x="3381798" y="14294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C6FBE2-7C3A-295A-0028-541A004C42A0}"/>
              </a:ext>
            </a:extLst>
          </p:cNvPr>
          <p:cNvCxnSpPr/>
          <p:nvPr/>
        </p:nvCxnSpPr>
        <p:spPr>
          <a:xfrm>
            <a:off x="5202712" y="1446245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C18B55-252C-348D-7253-7EE89B4183E2}"/>
              </a:ext>
            </a:extLst>
          </p:cNvPr>
          <p:cNvCxnSpPr>
            <a:cxnSpLocks/>
          </p:cNvCxnSpPr>
          <p:nvPr/>
        </p:nvCxnSpPr>
        <p:spPr>
          <a:xfrm>
            <a:off x="3122302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CBD888-8292-C44F-530D-07F16F06729B}"/>
              </a:ext>
            </a:extLst>
          </p:cNvPr>
          <p:cNvCxnSpPr>
            <a:cxnSpLocks/>
          </p:cNvCxnSpPr>
          <p:nvPr/>
        </p:nvCxnSpPr>
        <p:spPr>
          <a:xfrm>
            <a:off x="3118194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C210954-DA13-BA4F-667A-DBF0E20B3408}"/>
              </a:ext>
            </a:extLst>
          </p:cNvPr>
          <p:cNvCxnSpPr>
            <a:cxnSpLocks/>
          </p:cNvCxnSpPr>
          <p:nvPr/>
        </p:nvCxnSpPr>
        <p:spPr>
          <a:xfrm>
            <a:off x="3134659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C84FDED-D8BE-E008-A920-A32C1FD5819E}"/>
              </a:ext>
            </a:extLst>
          </p:cNvPr>
          <p:cNvCxnSpPr>
            <a:cxnSpLocks/>
          </p:cNvCxnSpPr>
          <p:nvPr/>
        </p:nvCxnSpPr>
        <p:spPr>
          <a:xfrm>
            <a:off x="5853673" y="166524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AAD139-6523-450F-A4DE-21171827767D}"/>
              </a:ext>
            </a:extLst>
          </p:cNvPr>
          <p:cNvCxnSpPr>
            <a:cxnSpLocks/>
          </p:cNvCxnSpPr>
          <p:nvPr/>
        </p:nvCxnSpPr>
        <p:spPr>
          <a:xfrm>
            <a:off x="5849565" y="259011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5604BCF-9589-C782-885E-5C5866815C07}"/>
              </a:ext>
            </a:extLst>
          </p:cNvPr>
          <p:cNvCxnSpPr>
            <a:cxnSpLocks/>
          </p:cNvCxnSpPr>
          <p:nvPr/>
        </p:nvCxnSpPr>
        <p:spPr>
          <a:xfrm>
            <a:off x="5866030" y="3506061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AC73A-66A9-D0AA-DFE7-E7AE4C67B7F4}"/>
              </a:ext>
            </a:extLst>
          </p:cNvPr>
          <p:cNvCxnSpPr>
            <a:cxnSpLocks/>
          </p:cNvCxnSpPr>
          <p:nvPr/>
        </p:nvCxnSpPr>
        <p:spPr>
          <a:xfrm>
            <a:off x="6113170" y="1673649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909318-F6B5-F873-2584-5FAF4C16690E}"/>
              </a:ext>
            </a:extLst>
          </p:cNvPr>
          <p:cNvCxnSpPr>
            <a:cxnSpLocks/>
          </p:cNvCxnSpPr>
          <p:nvPr/>
        </p:nvCxnSpPr>
        <p:spPr>
          <a:xfrm>
            <a:off x="6109062" y="259852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616DC8-0126-EB92-F267-30055AB3716B}"/>
              </a:ext>
            </a:extLst>
          </p:cNvPr>
          <p:cNvCxnSpPr>
            <a:cxnSpLocks/>
          </p:cNvCxnSpPr>
          <p:nvPr/>
        </p:nvCxnSpPr>
        <p:spPr>
          <a:xfrm>
            <a:off x="6125527" y="351447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89DFB7-CE8D-07DC-C9A7-E40A67328A02}"/>
              </a:ext>
            </a:extLst>
          </p:cNvPr>
          <p:cNvCxnSpPr/>
          <p:nvPr/>
        </p:nvCxnSpPr>
        <p:spPr>
          <a:xfrm>
            <a:off x="5202712" y="41225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9513E51-5D11-F57D-56B7-B6C0319837D7}"/>
              </a:ext>
            </a:extLst>
          </p:cNvPr>
          <p:cNvCxnSpPr/>
          <p:nvPr/>
        </p:nvCxnSpPr>
        <p:spPr>
          <a:xfrm>
            <a:off x="5202712" y="4421327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E85D4E-3136-FAF8-F483-1E5C92B1B9C3}"/>
              </a:ext>
            </a:extLst>
          </p:cNvPr>
          <p:cNvCxnSpPr>
            <a:cxnSpLocks/>
          </p:cNvCxnSpPr>
          <p:nvPr/>
        </p:nvCxnSpPr>
        <p:spPr>
          <a:xfrm>
            <a:off x="4943215" y="4405193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52BC5B-2B9C-F6B4-62E2-2B9CDD5510C7}"/>
              </a:ext>
            </a:extLst>
          </p:cNvPr>
          <p:cNvCxnSpPr>
            <a:cxnSpLocks/>
          </p:cNvCxnSpPr>
          <p:nvPr/>
        </p:nvCxnSpPr>
        <p:spPr>
          <a:xfrm>
            <a:off x="5202712" y="441360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849D638-B069-2ADA-2491-F82BCCFF9BF0}"/>
              </a:ext>
            </a:extLst>
          </p:cNvPr>
          <p:cNvCxnSpPr/>
          <p:nvPr/>
        </p:nvCxnSpPr>
        <p:spPr>
          <a:xfrm>
            <a:off x="5202712" y="1694753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1E513-6F2B-4C04-996C-656177D1BE34}"/>
              </a:ext>
            </a:extLst>
          </p:cNvPr>
          <p:cNvCxnSpPr/>
          <p:nvPr/>
        </p:nvCxnSpPr>
        <p:spPr>
          <a:xfrm>
            <a:off x="4279899" y="3522021"/>
            <a:ext cx="675673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CBE3A46-4199-EC55-72C3-65B8D26969AC}"/>
              </a:ext>
            </a:extLst>
          </p:cNvPr>
          <p:cNvCxnSpPr>
            <a:cxnSpLocks/>
          </p:cNvCxnSpPr>
          <p:nvPr/>
        </p:nvCxnSpPr>
        <p:spPr>
          <a:xfrm>
            <a:off x="2487811" y="3501600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5DE4A-2B60-DFE6-A8B1-29CFC0CAC999}"/>
              </a:ext>
            </a:extLst>
          </p:cNvPr>
          <p:cNvCxnSpPr>
            <a:cxnSpLocks/>
          </p:cNvCxnSpPr>
          <p:nvPr/>
        </p:nvCxnSpPr>
        <p:spPr>
          <a:xfrm>
            <a:off x="4045114" y="3484782"/>
            <a:ext cx="0" cy="654908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8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471341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381798" y="76611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292255" y="770058"/>
            <a:ext cx="663317" cy="663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02712" y="77005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25526" y="77451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471342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381799" y="166524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292256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02713" y="1669188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25527" y="1673649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458985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369442" y="2573295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279899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190356" y="257724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13170" y="258170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458986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369443" y="348478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279900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190357" y="3488730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13171" y="3493191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458985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369442" y="4396784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279899" y="4400732"/>
            <a:ext cx="663317" cy="663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190356" y="4400732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13170" y="4405193"/>
            <a:ext cx="663317" cy="663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4045115" y="109776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55572" y="110171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134658" y="109776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66029" y="1101717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429427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437836"/>
            <a:ext cx="1" cy="23581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336966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245021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56508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122302" y="4728443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853673" y="4732391"/>
            <a:ext cx="259497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148099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236612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328557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032759" y="2904954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045116" y="1996899"/>
            <a:ext cx="247140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55573" y="2000847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332505"/>
            <a:ext cx="12357" cy="24473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240560"/>
            <a:ext cx="1" cy="24817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943217" y="3820389"/>
            <a:ext cx="2471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152047"/>
            <a:ext cx="1" cy="248685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562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B7369-E93D-0001-BF81-229933072304}"/>
              </a:ext>
            </a:extLst>
          </p:cNvPr>
          <p:cNvSpPr/>
          <p:nvPr/>
        </p:nvSpPr>
        <p:spPr>
          <a:xfrm>
            <a:off x="2525752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23C02-971E-7A5C-A70A-ACB076E04835}"/>
              </a:ext>
            </a:extLst>
          </p:cNvPr>
          <p:cNvSpPr/>
          <p:nvPr/>
        </p:nvSpPr>
        <p:spPr>
          <a:xfrm>
            <a:off x="3436209" y="82052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F0156-3A69-B260-360B-D0126E68FDA0}"/>
              </a:ext>
            </a:extLst>
          </p:cNvPr>
          <p:cNvSpPr/>
          <p:nvPr/>
        </p:nvSpPr>
        <p:spPr>
          <a:xfrm>
            <a:off x="4346666" y="824469"/>
            <a:ext cx="554496" cy="554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AC5AE-7953-A761-887B-1F53F9AEE1CD}"/>
              </a:ext>
            </a:extLst>
          </p:cNvPr>
          <p:cNvSpPr/>
          <p:nvPr/>
        </p:nvSpPr>
        <p:spPr>
          <a:xfrm>
            <a:off x="5257123" y="82446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AEC74-4C0A-7781-FBF3-8EE680036B97}"/>
              </a:ext>
            </a:extLst>
          </p:cNvPr>
          <p:cNvSpPr/>
          <p:nvPr/>
        </p:nvSpPr>
        <p:spPr>
          <a:xfrm>
            <a:off x="6179937" y="82893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F10B7-4242-76CE-3E2A-DFEE40779A54}"/>
              </a:ext>
            </a:extLst>
          </p:cNvPr>
          <p:cNvSpPr/>
          <p:nvPr/>
        </p:nvSpPr>
        <p:spPr>
          <a:xfrm>
            <a:off x="2525753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83A158-8ACC-5E9B-96E5-4EE632FD56F9}"/>
              </a:ext>
            </a:extLst>
          </p:cNvPr>
          <p:cNvSpPr/>
          <p:nvPr/>
        </p:nvSpPr>
        <p:spPr>
          <a:xfrm>
            <a:off x="3436210" y="171965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AA75E8-C4DA-289A-F433-A6900EC62EC5}"/>
              </a:ext>
            </a:extLst>
          </p:cNvPr>
          <p:cNvSpPr/>
          <p:nvPr/>
        </p:nvSpPr>
        <p:spPr>
          <a:xfrm>
            <a:off x="4346667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5400E0-63A9-D180-58CF-BB9D43F7F22D}"/>
              </a:ext>
            </a:extLst>
          </p:cNvPr>
          <p:cNvSpPr/>
          <p:nvPr/>
        </p:nvSpPr>
        <p:spPr>
          <a:xfrm>
            <a:off x="5257124" y="1723599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90546-9E7A-3A7F-524D-3AD2A5337AFD}"/>
              </a:ext>
            </a:extLst>
          </p:cNvPr>
          <p:cNvSpPr/>
          <p:nvPr/>
        </p:nvSpPr>
        <p:spPr>
          <a:xfrm>
            <a:off x="6179938" y="1728060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76B02-DA2E-77B6-F469-92A8E9A179B6}"/>
              </a:ext>
            </a:extLst>
          </p:cNvPr>
          <p:cNvSpPr/>
          <p:nvPr/>
        </p:nvSpPr>
        <p:spPr>
          <a:xfrm>
            <a:off x="2513396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90A898-2750-3D1D-579B-E885B591089D}"/>
              </a:ext>
            </a:extLst>
          </p:cNvPr>
          <p:cNvSpPr/>
          <p:nvPr/>
        </p:nvSpPr>
        <p:spPr>
          <a:xfrm>
            <a:off x="3423853" y="2627706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33AF1-CFFC-4B21-ABB3-7FCF89D011D9}"/>
              </a:ext>
            </a:extLst>
          </p:cNvPr>
          <p:cNvSpPr/>
          <p:nvPr/>
        </p:nvSpPr>
        <p:spPr>
          <a:xfrm>
            <a:off x="4334310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1F6043-CF70-C6B9-85DB-76E305A4876E}"/>
              </a:ext>
            </a:extLst>
          </p:cNvPr>
          <p:cNvSpPr/>
          <p:nvPr/>
        </p:nvSpPr>
        <p:spPr>
          <a:xfrm>
            <a:off x="5244767" y="263165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266D8-6E58-EE21-8371-A78523A5E3A2}"/>
              </a:ext>
            </a:extLst>
          </p:cNvPr>
          <p:cNvSpPr/>
          <p:nvPr/>
        </p:nvSpPr>
        <p:spPr>
          <a:xfrm>
            <a:off x="6167581" y="263611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3F51BE-9D41-6EA6-99F0-423CB961C3AC}"/>
              </a:ext>
            </a:extLst>
          </p:cNvPr>
          <p:cNvSpPr/>
          <p:nvPr/>
        </p:nvSpPr>
        <p:spPr>
          <a:xfrm>
            <a:off x="2513397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860892-CAE4-69DB-531F-38F7F4F53E56}"/>
              </a:ext>
            </a:extLst>
          </p:cNvPr>
          <p:cNvSpPr/>
          <p:nvPr/>
        </p:nvSpPr>
        <p:spPr>
          <a:xfrm>
            <a:off x="3423854" y="353919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5EEEB-62C3-83E2-3E08-D762B8A3A0DC}"/>
              </a:ext>
            </a:extLst>
          </p:cNvPr>
          <p:cNvSpPr/>
          <p:nvPr/>
        </p:nvSpPr>
        <p:spPr>
          <a:xfrm>
            <a:off x="4334311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8C7C34-D7FD-A43B-6D99-4A32722A6933}"/>
              </a:ext>
            </a:extLst>
          </p:cNvPr>
          <p:cNvSpPr/>
          <p:nvPr/>
        </p:nvSpPr>
        <p:spPr>
          <a:xfrm>
            <a:off x="5244768" y="3543141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C2824-5BD1-1782-764E-4ED21DB3C61A}"/>
              </a:ext>
            </a:extLst>
          </p:cNvPr>
          <p:cNvSpPr/>
          <p:nvPr/>
        </p:nvSpPr>
        <p:spPr>
          <a:xfrm>
            <a:off x="6167582" y="3547602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D84AC7-83FF-4378-CE00-FEA046D3C14F}"/>
              </a:ext>
            </a:extLst>
          </p:cNvPr>
          <p:cNvSpPr/>
          <p:nvPr/>
        </p:nvSpPr>
        <p:spPr>
          <a:xfrm>
            <a:off x="2513396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6C6114-7AAD-6212-1924-739428A601AA}"/>
              </a:ext>
            </a:extLst>
          </p:cNvPr>
          <p:cNvSpPr/>
          <p:nvPr/>
        </p:nvSpPr>
        <p:spPr>
          <a:xfrm>
            <a:off x="3423853" y="4451195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46CAAF-40E9-C7BC-5C6A-CC9A33D1F185}"/>
              </a:ext>
            </a:extLst>
          </p:cNvPr>
          <p:cNvSpPr/>
          <p:nvPr/>
        </p:nvSpPr>
        <p:spPr>
          <a:xfrm>
            <a:off x="4334310" y="4455143"/>
            <a:ext cx="554496" cy="55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0C6EF9-BB00-3226-EA3B-E16A5184E051}"/>
              </a:ext>
            </a:extLst>
          </p:cNvPr>
          <p:cNvSpPr/>
          <p:nvPr/>
        </p:nvSpPr>
        <p:spPr>
          <a:xfrm>
            <a:off x="5244767" y="4455143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EC9697-2DA2-D1E8-EE71-3FC81296A3F7}"/>
              </a:ext>
            </a:extLst>
          </p:cNvPr>
          <p:cNvSpPr/>
          <p:nvPr/>
        </p:nvSpPr>
        <p:spPr>
          <a:xfrm>
            <a:off x="6167581" y="4459604"/>
            <a:ext cx="554496" cy="554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027FA4-DAF9-198F-7C09-8C8715D9A78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3990705" y="109776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2C481-0BF2-FEFB-AB85-12E9BAA4F1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01162" y="110171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EA9177-9446-8FFF-13F6-753A7FC7E85F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3080248" y="109776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87F7E9-6D07-D611-CDCB-83B5D22EF7C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811619" y="1101717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9DAD7F-020F-1951-E11F-2F5D824C6AB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803000" y="1375017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38E1AF4-A211-CBA6-9F9B-54B6A99C00A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457185" y="1383426"/>
            <a:ext cx="1" cy="34463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C0CE81E-21BC-D452-9866-2A648311AB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2790644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EE96FF-D511-441F-ED34-F8912199CD6B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flipH="1">
            <a:off x="6444829" y="2282556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874CDE-C337-B3AA-CB7F-84B80B88EF0A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2790644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448B5F-BBE9-9E82-10B1-5FAAE9E79A9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6444829" y="3190611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EC53E0B-22F1-61BE-1E20-1D0915C6A747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2790644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F2D2B6-B1FF-23D5-D83A-698E46A747D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 flipH="1">
            <a:off x="6444829" y="4102098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D5EFDE-2CE6-3FBE-1B30-5AA84F4CCDF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067892" y="4728443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FC6A284-21A6-ED4A-776F-67A65DB5ADF1}"/>
              </a:ext>
            </a:extLst>
          </p:cNvPr>
          <p:cNvCxnSpPr>
            <a:cxnSpLocks/>
            <a:stCxn id="38" idx="1"/>
            <a:endCxn id="37" idx="3"/>
          </p:cNvCxnSpPr>
          <p:nvPr/>
        </p:nvCxnSpPr>
        <p:spPr>
          <a:xfrm flipH="1" flipV="1">
            <a:off x="5799263" y="4732391"/>
            <a:ext cx="368318" cy="446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49FA3E-8211-C603-5381-98D2EB702DFA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3701101" y="4093689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6BB3D5-5F65-18B4-13D9-167BE68321CA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H="1" flipV="1">
            <a:off x="3701101" y="3182202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CE1D8C8-B417-6530-48D9-69237066ACD8}"/>
              </a:ext>
            </a:extLst>
          </p:cNvPr>
          <p:cNvCxnSpPr>
            <a:cxnSpLocks/>
            <a:stCxn id="25" idx="0"/>
            <a:endCxn id="10" idx="2"/>
          </p:cNvCxnSpPr>
          <p:nvPr/>
        </p:nvCxnSpPr>
        <p:spPr>
          <a:xfrm flipV="1">
            <a:off x="3701101" y="2274147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9FF7F84-0F4E-FA2A-0F85-88782E67AC5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978349" y="2904954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8C3A022-4288-E0E0-1296-13BC1D8A0D0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90706" y="1996899"/>
            <a:ext cx="355961" cy="3948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1C91BE5-ED30-2E3C-1D54-670FB2E844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901163" y="2000847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207F26-2551-B9BC-C384-DC981585F5D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flipH="1">
            <a:off x="5522015" y="2278095"/>
            <a:ext cx="12357" cy="3535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8B6DAB-6AAF-5A0D-FBAD-BB1A09B7373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522015" y="3186150"/>
            <a:ext cx="1" cy="35699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CBE54E-D425-1E54-87B5-0F823DD32E96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4888807" y="3820389"/>
            <a:ext cx="355961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B85B58A-72F8-05FA-A74D-97243DEF3B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 flipH="1">
            <a:off x="4611558" y="4097637"/>
            <a:ext cx="1" cy="35750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5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im">
  <a:themeElements>
    <a:clrScheme name="Jim">
      <a:dk1>
        <a:srgbClr val="000000"/>
      </a:dk1>
      <a:lt1>
        <a:srgbClr val="FFFFFF"/>
      </a:lt1>
      <a:dk2>
        <a:srgbClr val="7B3F00"/>
      </a:dk2>
      <a:lt2>
        <a:srgbClr val="7F7F7F"/>
      </a:lt2>
      <a:accent1>
        <a:srgbClr val="F92671"/>
      </a:accent1>
      <a:accent2>
        <a:srgbClr val="FD971F"/>
      </a:accent2>
      <a:accent3>
        <a:srgbClr val="FFFF32"/>
      </a:accent3>
      <a:accent4>
        <a:srgbClr val="A6E22E"/>
      </a:accent4>
      <a:accent5>
        <a:srgbClr val="66D9ED"/>
      </a:accent5>
      <a:accent6>
        <a:srgbClr val="AE81FF"/>
      </a:accent6>
      <a:hlink>
        <a:srgbClr val="0000FF"/>
      </a:hlink>
      <a:folHlink>
        <a:srgbClr val="666699"/>
      </a:folHlink>
    </a:clrScheme>
    <a:fontScheme name="Jim Heading is Code Body is Everything Else">
      <a:majorFont>
        <a:latin typeface="Consola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105555</TotalTime>
  <Words>6582</Words>
  <Application>Microsoft Macintosh PowerPoint</Application>
  <PresentationFormat>On-screen Show (16:9)</PresentationFormat>
  <Paragraphs>1617</Paragraphs>
  <Slides>289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299" baseType="lpstr">
      <vt:lpstr>Arial</vt:lpstr>
      <vt:lpstr>Calibri</vt:lpstr>
      <vt:lpstr>Comic Sans MS</vt:lpstr>
      <vt:lpstr>Consolas</vt:lpstr>
      <vt:lpstr>Segoe UI Emoji</vt:lpstr>
      <vt:lpstr>System Font Regular</vt:lpstr>
      <vt:lpstr>Times New Roman</vt:lpstr>
      <vt:lpstr>Wingdings</vt:lpstr>
      <vt:lpstr>Zapfino</vt:lpstr>
      <vt:lpstr>Jim</vt:lpstr>
      <vt:lpstr>Week09a</vt:lpstr>
      <vt:lpstr>PowerPoint Presentation</vt:lpstr>
      <vt:lpstr>directed graphs</vt:lpstr>
      <vt:lpstr>quick note: Math vs. CS</vt:lpstr>
      <vt:lpstr>CS vs. Math</vt:lpstr>
      <vt:lpstr>these are really just two different ways of looking at the same thing</vt:lpstr>
      <vt:lpstr>both are useful! (Math to figure out the algorithm, CS to code it up)</vt:lpstr>
      <vt:lpstr>in CSCI 136, i will focus on the CS view (MATH 200, CSCI 256 will look at the Math side)</vt:lpstr>
      <vt:lpstr>🙂👍</vt:lpstr>
      <vt:lpstr>directed graph</vt:lpstr>
      <vt:lpstr>the directed graph generalizes the linked list</vt:lpstr>
      <vt:lpstr>(whether we allow for self-edges, multiple edges, etc. depends on context)</vt:lpstr>
      <vt:lpstr>🙂👍</vt:lpstr>
      <vt:lpstr>tree</vt:lpstr>
      <vt:lpstr>kinship terminology (parent, child, etc.)</vt:lpstr>
      <vt:lpstr>kinship terminology is useful for describing trees</vt:lpstr>
      <vt:lpstr>(directed) tree</vt:lpstr>
      <vt:lpstr>a (directed) tree is a directed graph that...</vt:lpstr>
      <vt:lpstr>note: not joking</vt:lpstr>
      <vt:lpstr>Monday Funday</vt:lpstr>
      <vt:lpstr>time for everyone's favorite home game...</vt:lpstr>
      <vt:lpstr>is it a tree?</vt:lpstr>
      <vt:lpstr>is it a tree?</vt:lpstr>
      <vt:lpstr>PowerPoint Presentation</vt:lpstr>
      <vt:lpstr>uses of trees</vt:lpstr>
      <vt:lpstr>simplifying expressions</vt:lpstr>
      <vt:lpstr>PowerPoint Presentation</vt:lpstr>
      <vt:lpstr>PowerPoint Presentation</vt:lpstr>
      <vt:lpstr>20</vt:lpstr>
      <vt:lpstr>PowerPoint Presentation</vt:lpstr>
      <vt:lpstr>PowerPoint Presentation</vt:lpstr>
      <vt:lpstr>PowerPoint Presentation</vt:lpstr>
      <vt:lpstr>PowerPoint Presentation</vt:lpstr>
      <vt:lpstr>and so much more!</vt:lpstr>
      <vt:lpstr>PowerPoint Presentation</vt:lpstr>
      <vt:lpstr>PowerPoint Presentation</vt:lpstr>
      <vt:lpstr>note: family trees considered deeply confusing; let us never talk of them again 🙅</vt:lpstr>
      <vt:lpstr>PowerPoint Presentation</vt:lpstr>
      <vt:lpstr>PowerPoint Presentation</vt:lpstr>
      <vt:lpstr>PowerPoint Presentation</vt:lpstr>
      <vt:lpstr>Hierplane (Mark)</vt:lpstr>
      <vt:lpstr>[homework preview]</vt:lpstr>
      <vt:lpstr>different ways to implement trees</vt:lpstr>
      <vt:lpstr>ArrayList&lt;Node&gt; children;  Node leftChild; Node rightChild;  Node[] children;</vt:lpstr>
      <vt:lpstr>Week09b</vt:lpstr>
      <vt:lpstr>[address the election]</vt:lpstr>
      <vt:lpstr>☠️ for-each loop</vt:lpstr>
      <vt:lpstr>☠️ for-each loop</vt:lpstr>
      <vt:lpstr>🐍 Python's for loop is a for-each loop</vt:lpstr>
      <vt:lpstr>a for-each loop can be a convenient alternative to a for loop</vt:lpstr>
      <vt:lpstr>a for-each loop can be a convenient alternative to a for loop</vt:lpstr>
      <vt:lpstr>you never *need* a for-each loop</vt:lpstr>
      <vt:lpstr>for-each loops can get you into trouble if you don't fully understand how references and Objects work in Java</vt:lpstr>
      <vt:lpstr>☠️ for-each loop dangers</vt:lpstr>
      <vt:lpstr>☠️ for-each loop dangers</vt:lpstr>
      <vt:lpstr>☠️ for-each loop for iterating over a String</vt:lpstr>
      <vt:lpstr>more tree terminology</vt:lpstr>
      <vt:lpstr>more tree terminology</vt:lpstr>
      <vt:lpstr>PowerPoint Presentation</vt:lpstr>
      <vt:lpstr>PowerPoint Presentation</vt:lpstr>
      <vt:lpstr>the root has no parents a leaf has no children</vt:lpstr>
      <vt:lpstr>a path is a chain of distinct edges </vt:lpstr>
      <vt:lpstr>a node's depth is the number of edges in the path from the root to that node </vt:lpstr>
      <vt:lpstr>level means either depth or (depth + 1) depending on who you ask 🤷‍♀️</vt:lpstr>
      <vt:lpstr>tree traversal</vt:lpstr>
      <vt:lpstr>breadth-first vs. depth-first</vt:lpstr>
      <vt:lpstr>let us first experience tree traversal visually</vt:lpstr>
      <vt:lpstr>breadth-first     vs.  (pre-order) depth-first</vt:lpstr>
      <vt:lpstr>now let's look at some words</vt:lpstr>
      <vt:lpstr>tree traversal (walking the tree)</vt:lpstr>
      <vt:lpstr>why might we want to traverse a tree?  why did we want to traverse a linked list?  do we ever *traverse* an array? </vt:lpstr>
      <vt:lpstr>PowerPoint Presentation</vt:lpstr>
      <vt:lpstr>Terrific Tree Traversal Tutorial</vt:lpstr>
      <vt:lpstr>PowerPoint Presentation</vt:lpstr>
      <vt:lpstr>record LEC-02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worms world party example</vt:lpstr>
      <vt:lpstr>tree traversal</vt:lpstr>
      <vt:lpstr>breadth-first     vs.  (pre-order) depth-first</vt:lpstr>
      <vt:lpstr>breadth-first     vs.  (pre-order) depth-first</vt:lpstr>
      <vt:lpstr>breadth-first     vs.  (pre-order) depth-first</vt:lpstr>
      <vt:lpstr>(switch slide deck)</vt:lpstr>
      <vt:lpstr>Tree Tutorial continued</vt:lpstr>
      <vt:lpstr>traverseBreadthFirst</vt:lpstr>
      <vt:lpstr>traversePreOrderDepthFirst</vt:lpstr>
      <vt:lpstr>quadtree rabbit hole 🐰</vt:lpstr>
      <vt:lpstr>problem: naive collision detection is slow O(n^2) to check all pairs</vt:lpstr>
      <vt:lpstr>idea: use a grid O(n) to assign all circles to grid cells</vt:lpstr>
      <vt:lpstr>problem: so many grid cells; most empty!</vt:lpstr>
      <vt:lpstr>idea: "only have grid where you need it" </vt:lpstr>
      <vt:lpstr>problem: how do we store this?</vt:lpstr>
      <vt:lpstr>idea: a tree</vt:lpstr>
      <vt:lpstr>idea: a tree</vt:lpstr>
      <vt:lpstr>PowerPoint Presentation</vt:lpstr>
      <vt:lpstr>PowerPoint Presentation</vt:lpstr>
      <vt:lpstr>quadtree reading</vt:lpstr>
      <vt:lpstr>PowerPoint Presentation</vt:lpstr>
      <vt:lpstr>PowerPoint Presentation</vt:lpstr>
      <vt:lpstr>PowerPoint Presentation</vt:lpstr>
      <vt:lpstr>linked lists</vt:lpstr>
      <vt:lpstr>(p)review: list interface</vt:lpstr>
      <vt:lpstr>list interface</vt:lpstr>
      <vt:lpstr>list interface (cont.)</vt:lpstr>
      <vt:lpstr>a few weeks ago, we implemented the list interface using an array  the array list</vt:lpstr>
      <vt:lpstr>this week, we will implement the list interface using nodes with "links" (references) to other nodes  this will be called a linked list</vt:lpstr>
      <vt:lpstr>note</vt:lpstr>
      <vt:lpstr>today we will be discussing the simplest possible linked list  (LinkedList literally just has a reference to Node head.)</vt:lpstr>
      <vt:lpstr>🐍</vt:lpstr>
      <vt:lpstr>some other implementations are possible. some will be faster than this one.</vt:lpstr>
      <vt:lpstr>for linked lists, do NOT memorize big O runtimes out of context</vt:lpstr>
      <vt:lpstr>why are we doing this?</vt:lpstr>
      <vt:lpstr>A: it will be cool to see two very different implementations of the same interface ☃️</vt:lpstr>
      <vt:lpstr>B: linked lists will prepare us for trees and graphs🌳</vt:lpstr>
      <vt:lpstr>C: linked lists are incredibly FUNdaMENTAL 🥳  (for us, as fundamental as arrays)</vt:lpstr>
      <vt:lpstr>D: linked lists are actually big O better (than array lists) in very specific cases</vt:lpstr>
      <vt:lpstr>E: linked lists are actually really, really important (especially in the C programming language)</vt:lpstr>
      <vt:lpstr>PowerPoint Presentation</vt:lpstr>
      <vt:lpstr>linked list</vt:lpstr>
      <vt:lpstr>PowerPoint Presentation</vt:lpstr>
      <vt:lpstr>PowerPoint Presentation</vt:lpstr>
      <vt:lpstr>PowerPoint Presentation</vt:lpstr>
      <vt:lpstr>linked list</vt:lpstr>
      <vt:lpstr>linked list</vt:lpstr>
      <vt:lpstr>example: addFront(value)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same thing but with labels instead of arrows for head and tmp</vt:lpstr>
      <vt:lpstr>addFront(2.0)</vt:lpstr>
      <vt:lpstr>addFront(2.0)</vt:lpstr>
      <vt:lpstr>addFront(2.0)</vt:lpstr>
      <vt:lpstr>addFront(2.0)</vt:lpstr>
      <vt:lpstr>addFront(2.0)</vt:lpstr>
      <vt:lpstr>addFront(2.0)</vt:lpstr>
      <vt:lpstr>addFront(2.0)</vt:lpstr>
      <vt:lpstr>PowerPoint Presentation</vt:lpstr>
      <vt:lpstr>PowerPoint Presentation</vt:lpstr>
      <vt:lpstr>example: remove</vt:lpstr>
      <vt:lpstr>remove</vt:lpstr>
      <vt:lpstr>remove</vt:lpstr>
      <vt:lpstr>remove</vt:lpstr>
      <vt:lpstr>remove</vt:lpstr>
      <vt:lpstr>remove</vt:lpstr>
      <vt:lpstr>remove</vt:lpstr>
      <vt:lpstr>remove</vt:lpstr>
      <vt:lpstr>remove</vt:lpstr>
      <vt:lpstr>where did the middle node go? - way back when...we created it using new - then we just like..."stopped referring to it" - is it gone now? 😥</vt:lpstr>
      <vt:lpstr>🚛it has been garbage collected</vt:lpstr>
      <vt:lpstr>[board discussion of "no directed path from stack to the node"]</vt:lpstr>
      <vt:lpstr>big O runtimes</vt:lpstr>
      <vt:lpstr>what is the big O runtime of size()? [pointing activity]</vt:lpstr>
      <vt:lpstr>O(n) 😢</vt:lpstr>
      <vt:lpstr>singly-linked list worst case runtimes</vt:lpstr>
      <vt:lpstr>beyond big O runtime</vt:lpstr>
      <vt:lpstr>what does this actually look like in memory?</vt:lpstr>
      <vt:lpstr>PowerPoint Presentation</vt:lpstr>
      <vt:lpstr>PowerPoint Presentation</vt:lpstr>
      <vt:lpstr>what does this mean?  cons? ☹️  pros? 🙂 (how is this very different than an array list?)</vt:lpstr>
      <vt:lpstr>https://x.com/_kzr/status/1672497446705037312</vt:lpstr>
      <vt:lpstr>PowerPoint Presentation</vt:lpstr>
      <vt:lpstr>PowerPoint Presentation</vt:lpstr>
      <vt:lpstr>PowerPoint Presentation</vt:lpstr>
      <vt:lpstr>🐍</vt:lpstr>
      <vt:lpstr>linked lisssssst</vt:lpstr>
      <vt:lpstr>PowerPoint Presentation</vt:lpstr>
      <vt:lpstr>[record lecture]</vt:lpstr>
      <vt:lpstr>LinkedList review</vt:lpstr>
      <vt:lpstr>runtimes</vt:lpstr>
      <vt:lpstr> worst case singly-linked list runtimes</vt:lpstr>
      <vt:lpstr>additional warmup: prepending a list</vt:lpstr>
      <vt:lpstr>example</vt:lpstr>
      <vt:lpstr>example</vt:lpstr>
      <vt:lpstr>example</vt:lpstr>
      <vt:lpstr>example </vt:lpstr>
      <vt:lpstr>example</vt:lpstr>
      <vt:lpstr>example</vt:lpstr>
      <vt:lpstr>example</vt:lpstr>
      <vt:lpstr>example</vt:lpstr>
      <vt:lpstr>example</vt:lpstr>
      <vt:lpstr>example</vt:lpstr>
      <vt:lpstr>🧠 was that faster than calling addFront() n times? 🧠 same big O or different big O? (if we were to call it many times)</vt:lpstr>
      <vt:lpstr>🧠 was that faster than calling addFront() n times? yes (only updated head once)  🧠 same big O or different big O? same (still have to "hook up" O(n) references)</vt:lpstr>
      <vt:lpstr>[implement LinkedList]</vt:lpstr>
      <vt:lpstr>[implement LinkedList]</vt:lpstr>
      <vt:lpstr>size()</vt:lpstr>
      <vt:lpstr>[ implement size()  poorly ]</vt:lpstr>
      <vt:lpstr>[ implement size()  poorly ]</vt:lpstr>
      <vt:lpstr>joyful implementation of size</vt:lpstr>
      <vt:lpstr>PowerPoint Presentation</vt:lpstr>
      <vt:lpstr>size()</vt:lpstr>
      <vt:lpstr>while way more efficient, this approach is perhaps a bit spooky 👻  multiple functions are now also responsible for carefully modifying an instance variable (mess up, and any code that depends on size will be very weirdly broken)</vt:lpstr>
      <vt:lpstr>note: the A homework doesn't use size at all</vt:lpstr>
      <vt:lpstr>but if you were going to implement/use the list's size... i would start with size() as a function, get everything working perfectly, and only then carefully turn it into an instance variable 🙂👍</vt:lpstr>
      <vt:lpstr>(it's this thing again)</vt:lpstr>
      <vt:lpstr>tail reference</vt:lpstr>
      <vt:lpstr>singly-linked list with reference to tail</vt:lpstr>
      <vt:lpstr> singly-linked list with reference to tail worst case runtimes</vt:lpstr>
      <vt:lpstr>doubly-linked list</vt:lpstr>
      <vt:lpstr>singly- vs. doubly-linked</vt:lpstr>
      <vt:lpstr>singly-linked list</vt:lpstr>
      <vt:lpstr>doubly-linked list</vt:lpstr>
      <vt:lpstr> 🤷</vt:lpstr>
      <vt:lpstr>PowerPoint Presentation</vt:lpstr>
      <vt:lpstr>runtimes</vt:lpstr>
      <vt:lpstr> worst case doubly-linked list runtimes</vt:lpstr>
      <vt:lpstr>a doubly-linked list is a great way to implement a deque (double-ended queue)</vt:lpstr>
      <vt:lpstr>Week08c</vt:lpstr>
      <vt:lpstr>pre-reg</vt:lpstr>
      <vt:lpstr>237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in C</vt:lpstr>
      <vt:lpstr>in C, we often get to choose whether to allocate memory on the stack or the heap </vt:lpstr>
      <vt:lpstr>memory allocation</vt:lpstr>
      <vt:lpstr>256</vt:lpstr>
      <vt:lpstr>PowerPoint Presentation</vt:lpstr>
      <vt:lpstr>334</vt:lpstr>
      <vt:lpstr>PowerPoint Presentation</vt:lpstr>
      <vt:lpstr>PowerPoint Presentation</vt:lpstr>
      <vt:lpstr>something fun?</vt:lpstr>
      <vt:lpstr>fun friday menu - jim rants about comments and syntax highlighting - jim continues codeing (some of) microsoft paint from scratch - jim updates you on his CAD software - jim show and tells about his favorite element - jim reads aloud from grugbrain.dev - jim reads aloud from vim creep - jim reads aloud from hexing the technical interview - jim reads aloud from the truth about lisp - jim reads aloud from the worst API ever made</vt:lpstr>
      <vt:lpstr>midterm</vt:lpstr>
      <vt:lpstr>common areas of struggle</vt:lpstr>
      <vt:lpstr>question 1</vt:lpstr>
      <vt:lpstr>}</vt:lpstr>
      <vt:lpstr>}</vt:lpstr>
      <vt:lpstr>}</vt:lpstr>
      <vt:lpstr>question 3</vt:lpstr>
      <vt:lpstr>question 5</vt:lpstr>
      <vt:lpstr>question 6</vt:lpstr>
      <vt:lpstr>results</vt:lpstr>
      <vt:lpstr>summay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</vt:lpstr>
      <vt:lpstr>System Font Regular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🐮 how to read step-by-step diffs</dc:title>
  <dc:creator/>
  <cp:keywords/>
  <cp:lastModifiedBy>James M. Bern</cp:lastModifiedBy>
  <cp:revision>680</cp:revision>
  <cp:lastPrinted>2024-11-04T17:52:13Z</cp:lastPrinted>
  <dcterms:created xsi:type="dcterms:W3CDTF">2023-06-11T17:47:53Z</dcterms:created>
  <dcterms:modified xsi:type="dcterms:W3CDTF">2024-11-06T13:57:22Z</dcterms:modified>
</cp:coreProperties>
</file>